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Override1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5"/>
  </p:sldMasterIdLst>
  <p:notesMasterIdLst>
    <p:notesMasterId r:id="rId85"/>
  </p:notesMasterIdLst>
  <p:handoutMasterIdLst>
    <p:handoutMasterId r:id="rId86"/>
  </p:handoutMasterIdLst>
  <p:sldIdLst>
    <p:sldId id="262" r:id="rId6"/>
    <p:sldId id="397" r:id="rId7"/>
    <p:sldId id="503" r:id="rId8"/>
    <p:sldId id="664" r:id="rId9"/>
    <p:sldId id="272" r:id="rId10"/>
    <p:sldId id="669" r:id="rId11"/>
    <p:sldId id="460" r:id="rId12"/>
    <p:sldId id="665" r:id="rId13"/>
    <p:sldId id="581" r:id="rId14"/>
    <p:sldId id="677" r:id="rId15"/>
    <p:sldId id="459" r:id="rId16"/>
    <p:sldId id="464" r:id="rId17"/>
    <p:sldId id="461" r:id="rId18"/>
    <p:sldId id="462" r:id="rId19"/>
    <p:sldId id="508" r:id="rId20"/>
    <p:sldId id="418" r:id="rId21"/>
    <p:sldId id="420" r:id="rId22"/>
    <p:sldId id="584" r:id="rId23"/>
    <p:sldId id="644" r:id="rId24"/>
    <p:sldId id="441" r:id="rId25"/>
    <p:sldId id="404" r:id="rId26"/>
    <p:sldId id="585" r:id="rId27"/>
    <p:sldId id="670" r:id="rId28"/>
    <p:sldId id="309" r:id="rId29"/>
    <p:sldId id="311" r:id="rId30"/>
    <p:sldId id="415" r:id="rId31"/>
    <p:sldId id="444" r:id="rId32"/>
    <p:sldId id="472" r:id="rId33"/>
    <p:sldId id="477" r:id="rId34"/>
    <p:sldId id="474" r:id="rId35"/>
    <p:sldId id="680" r:id="rId36"/>
    <p:sldId id="663" r:id="rId37"/>
    <p:sldId id="373" r:id="rId38"/>
    <p:sldId id="676" r:id="rId39"/>
    <p:sldId id="447" r:id="rId40"/>
    <p:sldId id="649" r:id="rId41"/>
    <p:sldId id="650" r:id="rId42"/>
    <p:sldId id="510" r:id="rId43"/>
    <p:sldId id="679" r:id="rId44"/>
    <p:sldId id="512" r:id="rId45"/>
    <p:sldId id="678" r:id="rId46"/>
    <p:sldId id="661" r:id="rId47"/>
    <p:sldId id="399" r:id="rId48"/>
    <p:sldId id="602" r:id="rId49"/>
    <p:sldId id="671" r:id="rId50"/>
    <p:sldId id="666" r:id="rId51"/>
    <p:sldId id="635" r:id="rId52"/>
    <p:sldId id="638" r:id="rId53"/>
    <p:sldId id="674" r:id="rId54"/>
    <p:sldId id="675" r:id="rId55"/>
    <p:sldId id="642" r:id="rId56"/>
    <p:sldId id="606" r:id="rId57"/>
    <p:sldId id="586" r:id="rId58"/>
    <p:sldId id="593" r:id="rId59"/>
    <p:sldId id="627" r:id="rId60"/>
    <p:sldId id="624" r:id="rId61"/>
    <p:sldId id="652" r:id="rId62"/>
    <p:sldId id="625" r:id="rId63"/>
    <p:sldId id="654" r:id="rId64"/>
    <p:sldId id="656" r:id="rId65"/>
    <p:sldId id="613" r:id="rId66"/>
    <p:sldId id="615" r:id="rId67"/>
    <p:sldId id="672" r:id="rId68"/>
    <p:sldId id="681" r:id="rId69"/>
    <p:sldId id="395" r:id="rId70"/>
    <p:sldId id="355" r:id="rId71"/>
    <p:sldId id="619" r:id="rId72"/>
    <p:sldId id="313" r:id="rId73"/>
    <p:sldId id="390" r:id="rId74"/>
    <p:sldId id="341" r:id="rId75"/>
    <p:sldId id="343" r:id="rId76"/>
    <p:sldId id="667" r:id="rId77"/>
    <p:sldId id="379" r:id="rId78"/>
    <p:sldId id="673" r:id="rId79"/>
    <p:sldId id="317" r:id="rId80"/>
    <p:sldId id="318" r:id="rId81"/>
    <p:sldId id="319" r:id="rId82"/>
    <p:sldId id="331" r:id="rId83"/>
    <p:sldId id="266" r:id="rId84"/>
  </p:sldIdLst>
  <p:sldSz cx="13439775" cy="7559675"/>
  <p:notesSz cx="6797675" cy="9928225"/>
  <p:custDataLst>
    <p:tags r:id="rId87"/>
  </p:custDataLst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 userDrawn="1">
          <p15:clr>
            <a:srgbClr val="A4A3A4"/>
          </p15:clr>
        </p15:guide>
        <p15:guide id="2" orient="horz" pos="1372" userDrawn="1">
          <p15:clr>
            <a:srgbClr val="A4A3A4"/>
          </p15:clr>
        </p15:guide>
        <p15:guide id="3" orient="horz" pos="4194" userDrawn="1">
          <p15:clr>
            <a:srgbClr val="A4A3A4"/>
          </p15:clr>
        </p15:guide>
        <p15:guide id="4" pos="603" userDrawn="1">
          <p15:clr>
            <a:srgbClr val="A4A3A4"/>
          </p15:clr>
        </p15:guide>
        <p15:guide id="5" pos="7863" userDrawn="1">
          <p15:clr>
            <a:srgbClr val="A4A3A4"/>
          </p15:clr>
        </p15:guide>
        <p15:guide id="6" pos="612" userDrawn="1">
          <p15:clr>
            <a:srgbClr val="A4A3A4"/>
          </p15:clr>
        </p15:guide>
        <p15:guide id="7" pos="78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zke, Matthias" initials="MM" lastIdx="58" clrIdx="0">
    <p:extLst>
      <p:ext uri="{19B8F6BF-5375-455C-9EA6-DF929625EA0E}">
        <p15:presenceInfo xmlns:p15="http://schemas.microsoft.com/office/powerpoint/2012/main" userId="S-1-5-21-597685666-2129886740-2615732809-35639" providerId="AD"/>
      </p:ext>
    </p:extLst>
  </p:cmAuthor>
  <p:cmAuthor id="2" name="Hoffmann, Martin" initials="HM" lastIdx="4" clrIdx="1">
    <p:extLst>
      <p:ext uri="{19B8F6BF-5375-455C-9EA6-DF929625EA0E}">
        <p15:presenceInfo xmlns:p15="http://schemas.microsoft.com/office/powerpoint/2012/main" userId="S-1-5-21-597685666-2129886740-2615732809-66588" providerId="AD"/>
      </p:ext>
    </p:extLst>
  </p:cmAuthor>
  <p:cmAuthor id="3" name="Grigull, Steffen" initials="GS" lastIdx="2" clrIdx="2">
    <p:extLst>
      <p:ext uri="{19B8F6BF-5375-455C-9EA6-DF929625EA0E}">
        <p15:presenceInfo xmlns:p15="http://schemas.microsoft.com/office/powerpoint/2012/main" userId="S-1-5-21-597685666-2129886740-2615732809-72197" providerId="AD"/>
      </p:ext>
    </p:extLst>
  </p:cmAuthor>
  <p:cmAuthor id="4" name="Morlock, Claudius" initials="MC" lastIdx="13" clrIdx="3">
    <p:extLst>
      <p:ext uri="{19B8F6BF-5375-455C-9EA6-DF929625EA0E}">
        <p15:presenceInfo xmlns:p15="http://schemas.microsoft.com/office/powerpoint/2012/main" userId="S-1-5-21-2774473688-4048370224-1490651208-3721" providerId="AD"/>
      </p:ext>
    </p:extLst>
  </p:cmAuthor>
  <p:cmAuthor id="5" name="Grigull, Steffen" initials="GS [2]" lastIdx="37" clrIdx="4">
    <p:extLst>
      <p:ext uri="{19B8F6BF-5375-455C-9EA6-DF929625EA0E}">
        <p15:presenceInfo xmlns:p15="http://schemas.microsoft.com/office/powerpoint/2012/main" userId="S::Steffen.Grigull@gisa.de::23bd5964-8725-4f57-b5fc-b45ab00734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2" autoAdjust="0"/>
    <p:restoredTop sz="86251" autoAdjust="0"/>
  </p:normalViewPr>
  <p:slideViewPr>
    <p:cSldViewPr snapToObjects="1" showGuides="1">
      <p:cViewPr varScale="1">
        <p:scale>
          <a:sx n="95" d="100"/>
          <a:sy n="95" d="100"/>
        </p:scale>
        <p:origin x="84" y="300"/>
      </p:cViewPr>
      <p:guideLst>
        <p:guide orient="horz" pos="1111"/>
        <p:guide orient="horz" pos="1372"/>
        <p:guide orient="horz" pos="4194"/>
        <p:guide pos="603"/>
        <p:guide pos="7863"/>
        <p:guide pos="612"/>
        <p:guide pos="78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3762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tags" Target="tags/tag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5562" tIns="47782" rIns="95562" bIns="47782" rtlCol="0"/>
          <a:lstStyle>
            <a:lvl1pPr algn="r">
              <a:defRPr sz="1300"/>
            </a:lvl1pPr>
          </a:lstStyle>
          <a:p>
            <a:fld id="{B58C588A-93F3-46DC-9AB7-5A1879279CB7}" type="datetime1">
              <a:rPr lang="de-DE" sz="1000" smtClean="0">
                <a:latin typeface="Calibri" panose="020F0502020204030204" pitchFamily="34" charset="0"/>
              </a:rPr>
              <a:t>09.08.2021</a:t>
            </a:fld>
            <a:endParaRPr lang="de-DE" sz="1000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5562" tIns="47782" rIns="95562" bIns="47782" rtlCol="0" anchor="b"/>
          <a:lstStyle>
            <a:lvl1pPr algn="l">
              <a:defRPr sz="1300"/>
            </a:lvl1pPr>
          </a:lstStyle>
          <a:p>
            <a:r>
              <a:rPr lang="de-DE" sz="1000" dirty="0">
                <a:latin typeface="Calibri" panose="020F0502020204030204" pitchFamily="34" charset="0"/>
              </a:rPr>
              <a:t>© GISA 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5562" tIns="47782" rIns="95562" bIns="47782" rtlCol="0" anchor="b"/>
          <a:lstStyle>
            <a:lvl1pPr algn="r">
              <a:defRPr sz="1300"/>
            </a:lvl1pPr>
          </a:lstStyle>
          <a:p>
            <a:r>
              <a:rPr lang="de-DE" sz="1000" dirty="0">
                <a:latin typeface="Calibri" panose="020F0502020204030204" pitchFamily="34" charset="0"/>
              </a:rPr>
              <a:t> Seite </a:t>
            </a:r>
            <a:fld id="{F4D72F3C-DAD1-452C-8D57-2F98CC39E0A8}" type="slidenum">
              <a:rPr lang="de-DE" sz="1000">
                <a:latin typeface="Calibri" panose="020F0502020204030204" pitchFamily="34" charset="0"/>
              </a:rPr>
              <a:pPr/>
              <a:t>‹Nr.›</a:t>
            </a:fld>
            <a:endParaRPr 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2232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5562" tIns="47782" rIns="95562" bIns="47782" rtlCol="0"/>
          <a:lstStyle>
            <a:lvl1pPr algn="r"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A215D6B-0FDE-4958-8BB2-184E50C1CF08}" type="datetime1">
              <a:rPr lang="de-DE" smtClean="0"/>
              <a:t>09.08.2021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2" tIns="47782" rIns="95562" bIns="47782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62" tIns="47782" rIns="95562" bIns="47782" rtlCol="0" anchor="b"/>
          <a:lstStyle>
            <a:lvl1pPr algn="l"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© GISA GmbH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5562" tIns="47782" rIns="95562" bIns="47782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Seite </a:t>
            </a:r>
            <a:fld id="{2A0F28C0-C86A-41F9-B298-1C86247B5FC8}" type="slidenum">
              <a:rPr lang="de-DE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bildplatzhalter 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2" rIns="95562" bIns="47782"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33787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71450" indent="-171450" algn="l" defTabSz="1008035" rtl="0" eaLnBrk="1" latinLnBrk="0" hangingPunct="1">
      <a:lnSpc>
        <a:spcPct val="113000"/>
      </a:lnSpc>
      <a:buFont typeface="Wingdings" panose="05000000000000000000" pitchFamily="2" charset="2"/>
      <a:buChar char="§"/>
      <a:defRPr sz="9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36563" indent="-171450" algn="l" defTabSz="1008035" rtl="0" eaLnBrk="1" latinLnBrk="0" hangingPunct="1">
      <a:lnSpc>
        <a:spcPct val="113000"/>
      </a:lnSpc>
      <a:buFont typeface="Symbol" panose="05050102010706020507" pitchFamily="18" charset="2"/>
      <a:buChar char="-"/>
      <a:defRPr sz="9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1008035" algn="l" defTabSz="1008035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12052" algn="l" defTabSz="1008035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6069" algn="l" defTabSz="1008035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68FC493-C89A-4150-86B2-8F5440C488BB}" type="datetime1">
              <a:rPr lang="de-DE" smtClean="0"/>
              <a:t>09.08.2021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GISA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Seite </a:t>
            </a:r>
            <a:fld id="{2A0F28C0-C86A-41F9-B298-1C86247B5FC8}" type="slidenum">
              <a:rPr lang="de-DE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79</a:t>
            </a:fld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7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 userDrawn="1"/>
        </p:nvSpPr>
        <p:spPr>
          <a:xfrm rot="5400000">
            <a:off x="3802838" y="-2364578"/>
            <a:ext cx="5834099" cy="13439775"/>
          </a:xfrm>
          <a:custGeom>
            <a:avLst/>
            <a:gdLst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46806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4198059 w 5292588"/>
              <a:gd name="connsiteY2" fmla="*/ 1905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3721809 w 5292588"/>
              <a:gd name="connsiteY2" fmla="*/ 3175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40329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1373929 w 5292588"/>
              <a:gd name="connsiteY1" fmla="*/ 11430 h 9144000"/>
              <a:gd name="connsiteX2" fmla="*/ 40329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848149 w 5292588"/>
              <a:gd name="connsiteY1" fmla="*/ 5715 h 9144000"/>
              <a:gd name="connsiteX2" fmla="*/ 40329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38285 h 9138285"/>
              <a:gd name="connsiteX1" fmla="*/ 848149 w 5292588"/>
              <a:gd name="connsiteY1" fmla="*/ 0 h 9138285"/>
              <a:gd name="connsiteX2" fmla="*/ 2920439 w 5292588"/>
              <a:gd name="connsiteY2" fmla="*/ 160020 h 9138285"/>
              <a:gd name="connsiteX3" fmla="*/ 5292588 w 5292588"/>
              <a:gd name="connsiteY3" fmla="*/ 9138285 h 9138285"/>
              <a:gd name="connsiteX4" fmla="*/ 0 w 5292588"/>
              <a:gd name="connsiteY4" fmla="*/ 9138285 h 9138285"/>
              <a:gd name="connsiteX0" fmla="*/ 0 w 5292588"/>
              <a:gd name="connsiteY0" fmla="*/ 9144000 h 9144000"/>
              <a:gd name="connsiteX1" fmla="*/ 848149 w 5292588"/>
              <a:gd name="connsiteY1" fmla="*/ 5715 h 9144000"/>
              <a:gd name="connsiteX2" fmla="*/ 358337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55430 h 9155430"/>
              <a:gd name="connsiteX1" fmla="*/ 863389 w 5292588"/>
              <a:gd name="connsiteY1" fmla="*/ 0 h 9155430"/>
              <a:gd name="connsiteX2" fmla="*/ 3583379 w 5292588"/>
              <a:gd name="connsiteY2" fmla="*/ 11430 h 9155430"/>
              <a:gd name="connsiteX3" fmla="*/ 5292588 w 5292588"/>
              <a:gd name="connsiteY3" fmla="*/ 9155430 h 9155430"/>
              <a:gd name="connsiteX4" fmla="*/ 0 w 5292588"/>
              <a:gd name="connsiteY4" fmla="*/ 9155430 h 9155430"/>
              <a:gd name="connsiteX0" fmla="*/ 0 w 5292588"/>
              <a:gd name="connsiteY0" fmla="*/ 9155430 h 9155430"/>
              <a:gd name="connsiteX1" fmla="*/ 863389 w 5292588"/>
              <a:gd name="connsiteY1" fmla="*/ 0 h 9155430"/>
              <a:gd name="connsiteX2" fmla="*/ 3583379 w 5292588"/>
              <a:gd name="connsiteY2" fmla="*/ 11430 h 9155430"/>
              <a:gd name="connsiteX3" fmla="*/ 5292588 w 5292588"/>
              <a:gd name="connsiteY3" fmla="*/ 9155430 h 9155430"/>
              <a:gd name="connsiteX4" fmla="*/ 0 w 5292588"/>
              <a:gd name="connsiteY4" fmla="*/ 9155430 h 9155430"/>
              <a:gd name="connsiteX0" fmla="*/ 0 w 5292588"/>
              <a:gd name="connsiteY0" fmla="*/ 9144000 h 9144000"/>
              <a:gd name="connsiteX1" fmla="*/ 863389 w 5292588"/>
              <a:gd name="connsiteY1" fmla="*/ 0 h 9144000"/>
              <a:gd name="connsiteX2" fmla="*/ 358337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588" h="9144000">
                <a:moveTo>
                  <a:pt x="0" y="9144000"/>
                </a:moveTo>
                <a:lnTo>
                  <a:pt x="863389" y="0"/>
                </a:lnTo>
                <a:lnTo>
                  <a:pt x="3583379" y="0"/>
                </a:lnTo>
                <a:lnTo>
                  <a:pt x="5292588" y="9144000"/>
                </a:lnTo>
                <a:lnTo>
                  <a:pt x="0" y="9144000"/>
                </a:ln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</a:pPr>
            <a:endParaRPr lang="de-DE" sz="2205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389" y="2634973"/>
            <a:ext cx="10115261" cy="1977767"/>
          </a:xfrm>
        </p:spPr>
        <p:txBody>
          <a:bodyPr anchor="t"/>
          <a:lstStyle>
            <a:lvl1pPr algn="l">
              <a:lnSpc>
                <a:spcPct val="90000"/>
              </a:lnSpc>
              <a:defRPr sz="4189" cap="all" spc="11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487" y="4694538"/>
            <a:ext cx="10120082" cy="13722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98" y="565131"/>
            <a:ext cx="3192989" cy="54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0" y="3815746"/>
            <a:ext cx="13439775" cy="3742182"/>
          </a:xfrm>
          <a:custGeom>
            <a:avLst/>
            <a:gdLst>
              <a:gd name="connsiteX0" fmla="*/ 0 w 9144000"/>
              <a:gd name="connsiteY0" fmla="*/ 0 h 3394839"/>
              <a:gd name="connsiteX1" fmla="*/ 9144000 w 9144000"/>
              <a:gd name="connsiteY1" fmla="*/ 639411 h 3394839"/>
              <a:gd name="connsiteX2" fmla="*/ 9144000 w 9144000"/>
              <a:gd name="connsiteY2" fmla="*/ 3394839 h 3394839"/>
              <a:gd name="connsiteX3" fmla="*/ 0 w 9144000"/>
              <a:gd name="connsiteY3" fmla="*/ 3394839 h 3394839"/>
              <a:gd name="connsiteX0" fmla="*/ 0 w 9144000"/>
              <a:gd name="connsiteY0" fmla="*/ 0 h 3394839"/>
              <a:gd name="connsiteX1" fmla="*/ 9115425 w 9144000"/>
              <a:gd name="connsiteY1" fmla="*/ 1087558 h 3394839"/>
              <a:gd name="connsiteX2" fmla="*/ 9144000 w 9144000"/>
              <a:gd name="connsiteY2" fmla="*/ 3394839 h 3394839"/>
              <a:gd name="connsiteX3" fmla="*/ 0 w 9144000"/>
              <a:gd name="connsiteY3" fmla="*/ 3394839 h 3394839"/>
              <a:gd name="connsiteX4" fmla="*/ 0 w 9144000"/>
              <a:gd name="connsiteY4" fmla="*/ 0 h 3394839"/>
              <a:gd name="connsiteX0" fmla="*/ 0 w 9144000"/>
              <a:gd name="connsiteY0" fmla="*/ 0 h 3394839"/>
              <a:gd name="connsiteX1" fmla="*/ 9144000 w 9144000"/>
              <a:gd name="connsiteY1" fmla="*/ 776345 h 3394839"/>
              <a:gd name="connsiteX2" fmla="*/ 9144000 w 9144000"/>
              <a:gd name="connsiteY2" fmla="*/ 3394839 h 3394839"/>
              <a:gd name="connsiteX3" fmla="*/ 0 w 9144000"/>
              <a:gd name="connsiteY3" fmla="*/ 3394839 h 3394839"/>
              <a:gd name="connsiteX4" fmla="*/ 0 w 9144000"/>
              <a:gd name="connsiteY4" fmla="*/ 0 h 339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94839">
                <a:moveTo>
                  <a:pt x="0" y="0"/>
                </a:moveTo>
                <a:lnTo>
                  <a:pt x="9144000" y="776345"/>
                </a:lnTo>
                <a:lnTo>
                  <a:pt x="9144000" y="3394839"/>
                </a:lnTo>
                <a:lnTo>
                  <a:pt x="0" y="33948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488" y="1650827"/>
            <a:ext cx="10120081" cy="1369116"/>
          </a:xfrm>
        </p:spPr>
        <p:txBody>
          <a:bodyPr anchor="t"/>
          <a:lstStyle>
            <a:lvl1pPr algn="l">
              <a:lnSpc>
                <a:spcPct val="90000"/>
              </a:lnSpc>
              <a:defRPr sz="4189" cap="all" spc="11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487" y="2900852"/>
            <a:ext cx="11906801" cy="55562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98" y="565131"/>
            <a:ext cx="3192989" cy="54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0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7"/>
          <p:cNvSpPr/>
          <p:nvPr userDrawn="1"/>
        </p:nvSpPr>
        <p:spPr>
          <a:xfrm rot="5400000">
            <a:off x="3802839" y="-3404768"/>
            <a:ext cx="5834098" cy="13439775"/>
          </a:xfrm>
          <a:custGeom>
            <a:avLst/>
            <a:gdLst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46806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4198059 w 5292588"/>
              <a:gd name="connsiteY2" fmla="*/ 1905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3721809 w 5292588"/>
              <a:gd name="connsiteY2" fmla="*/ 3175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40329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1373929 w 5292588"/>
              <a:gd name="connsiteY1" fmla="*/ 11430 h 9144000"/>
              <a:gd name="connsiteX2" fmla="*/ 40329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848149 w 5292588"/>
              <a:gd name="connsiteY1" fmla="*/ 5715 h 9144000"/>
              <a:gd name="connsiteX2" fmla="*/ 40329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38285 h 9138285"/>
              <a:gd name="connsiteX1" fmla="*/ 848149 w 5292588"/>
              <a:gd name="connsiteY1" fmla="*/ 0 h 9138285"/>
              <a:gd name="connsiteX2" fmla="*/ 2920439 w 5292588"/>
              <a:gd name="connsiteY2" fmla="*/ 160020 h 9138285"/>
              <a:gd name="connsiteX3" fmla="*/ 5292588 w 5292588"/>
              <a:gd name="connsiteY3" fmla="*/ 9138285 h 9138285"/>
              <a:gd name="connsiteX4" fmla="*/ 0 w 5292588"/>
              <a:gd name="connsiteY4" fmla="*/ 9138285 h 9138285"/>
              <a:gd name="connsiteX0" fmla="*/ 0 w 5292588"/>
              <a:gd name="connsiteY0" fmla="*/ 9144000 h 9144000"/>
              <a:gd name="connsiteX1" fmla="*/ 848149 w 5292588"/>
              <a:gd name="connsiteY1" fmla="*/ 5715 h 9144000"/>
              <a:gd name="connsiteX2" fmla="*/ 358337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55430 h 9155430"/>
              <a:gd name="connsiteX1" fmla="*/ 863389 w 5292588"/>
              <a:gd name="connsiteY1" fmla="*/ 0 h 9155430"/>
              <a:gd name="connsiteX2" fmla="*/ 3583379 w 5292588"/>
              <a:gd name="connsiteY2" fmla="*/ 11430 h 9155430"/>
              <a:gd name="connsiteX3" fmla="*/ 5292588 w 5292588"/>
              <a:gd name="connsiteY3" fmla="*/ 9155430 h 9155430"/>
              <a:gd name="connsiteX4" fmla="*/ 0 w 5292588"/>
              <a:gd name="connsiteY4" fmla="*/ 9155430 h 9155430"/>
              <a:gd name="connsiteX0" fmla="*/ 0 w 5292588"/>
              <a:gd name="connsiteY0" fmla="*/ 9155430 h 9155430"/>
              <a:gd name="connsiteX1" fmla="*/ 863389 w 5292588"/>
              <a:gd name="connsiteY1" fmla="*/ 0 h 9155430"/>
              <a:gd name="connsiteX2" fmla="*/ 3583379 w 5292588"/>
              <a:gd name="connsiteY2" fmla="*/ 11430 h 9155430"/>
              <a:gd name="connsiteX3" fmla="*/ 5292588 w 5292588"/>
              <a:gd name="connsiteY3" fmla="*/ 9155430 h 9155430"/>
              <a:gd name="connsiteX4" fmla="*/ 0 w 5292588"/>
              <a:gd name="connsiteY4" fmla="*/ 9155430 h 9155430"/>
              <a:gd name="connsiteX0" fmla="*/ 0 w 5292588"/>
              <a:gd name="connsiteY0" fmla="*/ 9144000 h 9144000"/>
              <a:gd name="connsiteX1" fmla="*/ 863389 w 5292588"/>
              <a:gd name="connsiteY1" fmla="*/ 0 h 9144000"/>
              <a:gd name="connsiteX2" fmla="*/ 358337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588" h="9144000">
                <a:moveTo>
                  <a:pt x="0" y="9144000"/>
                </a:moveTo>
                <a:lnTo>
                  <a:pt x="863389" y="0"/>
                </a:lnTo>
                <a:lnTo>
                  <a:pt x="3583379" y="0"/>
                </a:lnTo>
                <a:lnTo>
                  <a:pt x="5292588" y="9144000"/>
                </a:lnTo>
                <a:lnTo>
                  <a:pt x="0" y="9144000"/>
                </a:ln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</a:pPr>
            <a:endParaRPr lang="de-DE" sz="2205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655" y="1650699"/>
            <a:ext cx="10320160" cy="2922894"/>
          </a:xfrm>
        </p:spPr>
        <p:txBody>
          <a:bodyPr anchor="t"/>
          <a:lstStyle>
            <a:lvl1pPr algn="l">
              <a:lnSpc>
                <a:spcPct val="90000"/>
              </a:lnSpc>
              <a:defRPr sz="4189" cap="all" spc="11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235366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7"/>
          <p:cNvSpPr/>
          <p:nvPr userDrawn="1"/>
        </p:nvSpPr>
        <p:spPr>
          <a:xfrm rot="5400000">
            <a:off x="3802839" y="-3404768"/>
            <a:ext cx="5834098" cy="13439775"/>
          </a:xfrm>
          <a:custGeom>
            <a:avLst/>
            <a:gdLst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46806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4198059 w 5292588"/>
              <a:gd name="connsiteY2" fmla="*/ 1905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3721809 w 5292588"/>
              <a:gd name="connsiteY2" fmla="*/ 3175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611929 w 5292588"/>
              <a:gd name="connsiteY1" fmla="*/ 0 h 9144000"/>
              <a:gd name="connsiteX2" fmla="*/ 40329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1373929 w 5292588"/>
              <a:gd name="connsiteY1" fmla="*/ 11430 h 9144000"/>
              <a:gd name="connsiteX2" fmla="*/ 40329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44000 h 9144000"/>
              <a:gd name="connsiteX1" fmla="*/ 848149 w 5292588"/>
              <a:gd name="connsiteY1" fmla="*/ 5715 h 9144000"/>
              <a:gd name="connsiteX2" fmla="*/ 403295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38285 h 9138285"/>
              <a:gd name="connsiteX1" fmla="*/ 848149 w 5292588"/>
              <a:gd name="connsiteY1" fmla="*/ 0 h 9138285"/>
              <a:gd name="connsiteX2" fmla="*/ 2920439 w 5292588"/>
              <a:gd name="connsiteY2" fmla="*/ 160020 h 9138285"/>
              <a:gd name="connsiteX3" fmla="*/ 5292588 w 5292588"/>
              <a:gd name="connsiteY3" fmla="*/ 9138285 h 9138285"/>
              <a:gd name="connsiteX4" fmla="*/ 0 w 5292588"/>
              <a:gd name="connsiteY4" fmla="*/ 9138285 h 9138285"/>
              <a:gd name="connsiteX0" fmla="*/ 0 w 5292588"/>
              <a:gd name="connsiteY0" fmla="*/ 9144000 h 9144000"/>
              <a:gd name="connsiteX1" fmla="*/ 848149 w 5292588"/>
              <a:gd name="connsiteY1" fmla="*/ 5715 h 9144000"/>
              <a:gd name="connsiteX2" fmla="*/ 358337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  <a:gd name="connsiteX0" fmla="*/ 0 w 5292588"/>
              <a:gd name="connsiteY0" fmla="*/ 9155430 h 9155430"/>
              <a:gd name="connsiteX1" fmla="*/ 863389 w 5292588"/>
              <a:gd name="connsiteY1" fmla="*/ 0 h 9155430"/>
              <a:gd name="connsiteX2" fmla="*/ 3583379 w 5292588"/>
              <a:gd name="connsiteY2" fmla="*/ 11430 h 9155430"/>
              <a:gd name="connsiteX3" fmla="*/ 5292588 w 5292588"/>
              <a:gd name="connsiteY3" fmla="*/ 9155430 h 9155430"/>
              <a:gd name="connsiteX4" fmla="*/ 0 w 5292588"/>
              <a:gd name="connsiteY4" fmla="*/ 9155430 h 9155430"/>
              <a:gd name="connsiteX0" fmla="*/ 0 w 5292588"/>
              <a:gd name="connsiteY0" fmla="*/ 9155430 h 9155430"/>
              <a:gd name="connsiteX1" fmla="*/ 863389 w 5292588"/>
              <a:gd name="connsiteY1" fmla="*/ 0 h 9155430"/>
              <a:gd name="connsiteX2" fmla="*/ 3583379 w 5292588"/>
              <a:gd name="connsiteY2" fmla="*/ 11430 h 9155430"/>
              <a:gd name="connsiteX3" fmla="*/ 5292588 w 5292588"/>
              <a:gd name="connsiteY3" fmla="*/ 9155430 h 9155430"/>
              <a:gd name="connsiteX4" fmla="*/ 0 w 5292588"/>
              <a:gd name="connsiteY4" fmla="*/ 9155430 h 9155430"/>
              <a:gd name="connsiteX0" fmla="*/ 0 w 5292588"/>
              <a:gd name="connsiteY0" fmla="*/ 9144000 h 9144000"/>
              <a:gd name="connsiteX1" fmla="*/ 863389 w 5292588"/>
              <a:gd name="connsiteY1" fmla="*/ 0 h 9144000"/>
              <a:gd name="connsiteX2" fmla="*/ 3583379 w 5292588"/>
              <a:gd name="connsiteY2" fmla="*/ 0 h 9144000"/>
              <a:gd name="connsiteX3" fmla="*/ 5292588 w 5292588"/>
              <a:gd name="connsiteY3" fmla="*/ 9144000 h 9144000"/>
              <a:gd name="connsiteX4" fmla="*/ 0 w 5292588"/>
              <a:gd name="connsiteY4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588" h="9144000">
                <a:moveTo>
                  <a:pt x="0" y="9144000"/>
                </a:moveTo>
                <a:lnTo>
                  <a:pt x="863389" y="0"/>
                </a:lnTo>
                <a:lnTo>
                  <a:pt x="3583379" y="0"/>
                </a:lnTo>
                <a:lnTo>
                  <a:pt x="5292588" y="9144000"/>
                </a:lnTo>
                <a:lnTo>
                  <a:pt x="0" y="9144000"/>
                </a:ln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</a:pPr>
            <a:endParaRPr lang="de-DE" sz="2205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655" y="1650699"/>
            <a:ext cx="10320160" cy="2922894"/>
          </a:xfrm>
        </p:spPr>
        <p:txBody>
          <a:bodyPr anchor="t"/>
          <a:lstStyle>
            <a:lvl1pPr algn="l">
              <a:lnSpc>
                <a:spcPct val="90000"/>
              </a:lnSpc>
              <a:defRPr sz="4189" cap="all" spc="11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323280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>
          <a:xfrm>
            <a:off x="-1" y="3"/>
            <a:ext cx="13443275" cy="5208018"/>
          </a:xfrm>
          <a:custGeom>
            <a:avLst/>
            <a:gdLst>
              <a:gd name="connsiteX0" fmla="*/ 0 w 9144000"/>
              <a:gd name="connsiteY0" fmla="*/ 0 h 4724621"/>
              <a:gd name="connsiteX1" fmla="*/ 9144000 w 9144000"/>
              <a:gd name="connsiteY1" fmla="*/ 0 h 4724621"/>
              <a:gd name="connsiteX2" fmla="*/ 9144000 w 9144000"/>
              <a:gd name="connsiteY2" fmla="*/ 3468087 h 4724621"/>
              <a:gd name="connsiteX3" fmla="*/ 0 w 9144000"/>
              <a:gd name="connsiteY3" fmla="*/ 4724621 h 4724621"/>
              <a:gd name="connsiteX0" fmla="*/ 0 w 9163050"/>
              <a:gd name="connsiteY0" fmla="*/ 0 h 4724621"/>
              <a:gd name="connsiteX1" fmla="*/ 9144000 w 9163050"/>
              <a:gd name="connsiteY1" fmla="*/ 0 h 4724621"/>
              <a:gd name="connsiteX2" fmla="*/ 9163050 w 9163050"/>
              <a:gd name="connsiteY2" fmla="*/ 2410395 h 4724621"/>
              <a:gd name="connsiteX3" fmla="*/ 0 w 9163050"/>
              <a:gd name="connsiteY3" fmla="*/ 4724621 h 4724621"/>
              <a:gd name="connsiteX4" fmla="*/ 0 w 9163050"/>
              <a:gd name="connsiteY4" fmla="*/ 0 h 4724621"/>
              <a:gd name="connsiteX0" fmla="*/ 0 w 9153525"/>
              <a:gd name="connsiteY0" fmla="*/ 0 h 4724621"/>
              <a:gd name="connsiteX1" fmla="*/ 9144000 w 9153525"/>
              <a:gd name="connsiteY1" fmla="*/ 0 h 4724621"/>
              <a:gd name="connsiteX2" fmla="*/ 9153525 w 9153525"/>
              <a:gd name="connsiteY2" fmla="*/ 2989608 h 4724621"/>
              <a:gd name="connsiteX3" fmla="*/ 0 w 9153525"/>
              <a:gd name="connsiteY3" fmla="*/ 4724621 h 4724621"/>
              <a:gd name="connsiteX4" fmla="*/ 0 w 9153525"/>
              <a:gd name="connsiteY4" fmla="*/ 0 h 4724621"/>
              <a:gd name="connsiteX0" fmla="*/ 0 w 9146381"/>
              <a:gd name="connsiteY0" fmla="*/ 0 h 4724621"/>
              <a:gd name="connsiteX1" fmla="*/ 9144000 w 9146381"/>
              <a:gd name="connsiteY1" fmla="*/ 0 h 4724621"/>
              <a:gd name="connsiteX2" fmla="*/ 9146381 w 9146381"/>
              <a:gd name="connsiteY2" fmla="*/ 2989608 h 4724621"/>
              <a:gd name="connsiteX3" fmla="*/ 0 w 9146381"/>
              <a:gd name="connsiteY3" fmla="*/ 4724621 h 4724621"/>
              <a:gd name="connsiteX4" fmla="*/ 0 w 9146381"/>
              <a:gd name="connsiteY4" fmla="*/ 0 h 472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381" h="4724621">
                <a:moveTo>
                  <a:pt x="0" y="0"/>
                </a:moveTo>
                <a:lnTo>
                  <a:pt x="9144000" y="0"/>
                </a:lnTo>
                <a:cubicBezTo>
                  <a:pt x="9144794" y="996536"/>
                  <a:pt x="9145587" y="1993072"/>
                  <a:pt x="9146381" y="2989608"/>
                </a:cubicBezTo>
                <a:lnTo>
                  <a:pt x="0" y="47246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737" y="5486410"/>
            <a:ext cx="10151832" cy="1190500"/>
          </a:xfrm>
        </p:spPr>
        <p:txBody>
          <a:bodyPr anchor="b"/>
          <a:lstStyle>
            <a:lvl1pPr algn="l">
              <a:lnSpc>
                <a:spcPct val="90000"/>
              </a:lnSpc>
              <a:defRPr sz="4189" cap="all" spc="11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147245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0229" indent="-390229">
              <a:buClr>
                <a:schemeClr val="tx1"/>
              </a:buClr>
              <a:buFont typeface="+mj-lt"/>
              <a:buAutoNum type="arabicPeriod"/>
              <a:tabLst>
                <a:tab pos="390229" algn="l"/>
                <a:tab pos="689461" algn="l"/>
              </a:tabLst>
              <a:defRPr/>
            </a:lvl1pPr>
            <a:lvl2pPr marL="689461" indent="-304483">
              <a:buClr>
                <a:schemeClr val="tx1"/>
              </a:buClr>
              <a:buFont typeface="+mj-lt"/>
              <a:buAutoNum type="alphaLcPeriod"/>
              <a:tabLst>
                <a:tab pos="689461" algn="l"/>
              </a:tabLst>
              <a:defRPr/>
            </a:lvl2pPr>
            <a:lvl3pPr marL="986944" indent="-293983">
              <a:defRPr/>
            </a:lvl3pPr>
            <a:lvl4pPr marL="1286178" indent="-293983">
              <a:defRPr/>
            </a:lvl4pPr>
            <a:lvl5pPr marL="1583661" indent="-283484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62151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/>
          <p:cNvSpPr/>
          <p:nvPr userDrawn="1"/>
        </p:nvSpPr>
        <p:spPr>
          <a:xfrm>
            <a:off x="0" y="2"/>
            <a:ext cx="13440786" cy="2763594"/>
          </a:xfrm>
          <a:custGeom>
            <a:avLst/>
            <a:gdLst>
              <a:gd name="connsiteX0" fmla="*/ 0 w 12192917"/>
              <a:gd name="connsiteY0" fmla="*/ 0 h 2507082"/>
              <a:gd name="connsiteX1" fmla="*/ 12191168 w 12192917"/>
              <a:gd name="connsiteY1" fmla="*/ 0 h 2507082"/>
              <a:gd name="connsiteX2" fmla="*/ 12191107 w 12192917"/>
              <a:gd name="connsiteY2" fmla="*/ 65639 h 2507082"/>
              <a:gd name="connsiteX3" fmla="*/ 12192001 w 12192917"/>
              <a:gd name="connsiteY3" fmla="*/ 799342 h 2507082"/>
              <a:gd name="connsiteX4" fmla="*/ 0 w 12192917"/>
              <a:gd name="connsiteY4" fmla="*/ 2507082 h 250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917" h="2507082">
                <a:moveTo>
                  <a:pt x="0" y="0"/>
                </a:moveTo>
                <a:lnTo>
                  <a:pt x="12191168" y="0"/>
                </a:lnTo>
                <a:lnTo>
                  <a:pt x="12191107" y="65639"/>
                </a:lnTo>
                <a:cubicBezTo>
                  <a:pt x="12191405" y="310206"/>
                  <a:pt x="12194382" y="584242"/>
                  <a:pt x="12192001" y="799342"/>
                </a:cubicBezTo>
                <a:lnTo>
                  <a:pt x="0" y="2507082"/>
                </a:ln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</a:pPr>
            <a:endParaRPr lang="de-DE" sz="2205" dirty="0" err="1">
              <a:solidFill>
                <a:schemeClr val="tx1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66570" y="2944503"/>
            <a:ext cx="10119998" cy="150865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30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520725" y="5367347"/>
            <a:ext cx="9365843" cy="134938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543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0" y="1041384"/>
            <a:ext cx="3889501" cy="78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89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mit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/>
          <p:cNvSpPr/>
          <p:nvPr userDrawn="1"/>
        </p:nvSpPr>
        <p:spPr>
          <a:xfrm>
            <a:off x="0" y="2"/>
            <a:ext cx="13440786" cy="2763594"/>
          </a:xfrm>
          <a:custGeom>
            <a:avLst/>
            <a:gdLst>
              <a:gd name="connsiteX0" fmla="*/ 0 w 12192917"/>
              <a:gd name="connsiteY0" fmla="*/ 0 h 2507082"/>
              <a:gd name="connsiteX1" fmla="*/ 12191168 w 12192917"/>
              <a:gd name="connsiteY1" fmla="*/ 0 h 2507082"/>
              <a:gd name="connsiteX2" fmla="*/ 12191107 w 12192917"/>
              <a:gd name="connsiteY2" fmla="*/ 65639 h 2507082"/>
              <a:gd name="connsiteX3" fmla="*/ 12192001 w 12192917"/>
              <a:gd name="connsiteY3" fmla="*/ 799342 h 2507082"/>
              <a:gd name="connsiteX4" fmla="*/ 0 w 12192917"/>
              <a:gd name="connsiteY4" fmla="*/ 2507082 h 250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917" h="2507082">
                <a:moveTo>
                  <a:pt x="0" y="0"/>
                </a:moveTo>
                <a:lnTo>
                  <a:pt x="12191168" y="0"/>
                </a:lnTo>
                <a:lnTo>
                  <a:pt x="12191107" y="65639"/>
                </a:lnTo>
                <a:cubicBezTo>
                  <a:pt x="12191405" y="310206"/>
                  <a:pt x="12194382" y="584242"/>
                  <a:pt x="12192001" y="799342"/>
                </a:cubicBezTo>
                <a:lnTo>
                  <a:pt x="0" y="2507082"/>
                </a:ln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</a:pPr>
            <a:endParaRPr lang="de-DE" sz="2205" dirty="0" err="1">
              <a:solidFill>
                <a:schemeClr val="tx1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520725" y="2984186"/>
            <a:ext cx="9365843" cy="2063763"/>
          </a:xfrm>
        </p:spPr>
        <p:txBody>
          <a:bodyPr/>
          <a:lstStyle>
            <a:lvl1pPr marL="0" indent="0">
              <a:spcBef>
                <a:spcPts val="992"/>
              </a:spcBef>
              <a:buNone/>
              <a:defRPr sz="1543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520725" y="5367347"/>
            <a:ext cx="9365843" cy="134938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543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0" y="1041384"/>
            <a:ext cx="3889501" cy="78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13956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376290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295723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0725" y="1646858"/>
            <a:ext cx="5437158" cy="503085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131" y="1646858"/>
            <a:ext cx="5437158" cy="503085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393043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6131" y="1647201"/>
            <a:ext cx="5437158" cy="50305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1520727" y="1716677"/>
            <a:ext cx="5437157" cy="496103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36131" y="6226164"/>
            <a:ext cx="5437158" cy="508941"/>
          </a:xfrm>
        </p:spPr>
        <p:txBody>
          <a:bodyPr anchor="b"/>
          <a:lstStyle>
            <a:lvl1pPr marL="0" indent="0" algn="l">
              <a:buNone/>
              <a:defRPr sz="1543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05052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726" y="1647201"/>
            <a:ext cx="9365843" cy="114044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9140099" y="2986083"/>
            <a:ext cx="3533190" cy="369163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520725" y="2986083"/>
            <a:ext cx="7342878" cy="369163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51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66489" y="1716677"/>
            <a:ext cx="11906800" cy="496103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49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66487" y="565227"/>
            <a:ext cx="11906801" cy="611248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68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3FAEDFE-4328-40E7-8EF1-449335F110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40406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9" imgW="347" imgH="348" progId="TCLayout.ActiveDocument.1">
                  <p:embed/>
                </p:oleObj>
              </mc:Choice>
              <mc:Fallback>
                <p:oleObj name="think-cell Folie" r:id="rId19" imgW="347" imgH="348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3FAEDFE-4328-40E7-8EF1-449335F11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488" y="485756"/>
            <a:ext cx="10106382" cy="10569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725" y="1647201"/>
            <a:ext cx="9365844" cy="5030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7546" y="7150937"/>
            <a:ext cx="10120639" cy="267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2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1826146" y="7150937"/>
            <a:ext cx="847059" cy="26726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sz="1323" dirty="0"/>
              <a:t>Seite </a:t>
            </a:r>
            <a:fld id="{9F809201-9269-40C6-A840-7105D7661FAB}" type="slidenum">
              <a:rPr lang="de-DE" sz="1323" smtClean="0"/>
              <a:pPr lvl="0"/>
              <a:t>‹Nr.›</a:t>
            </a:fld>
            <a:endParaRPr lang="de-DE" sz="1323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766488" y="7023950"/>
            <a:ext cx="11906801" cy="51588"/>
          </a:xfrm>
          <a:prstGeom prst="rect">
            <a:avLst/>
          </a:prstGeom>
          <a:gradFill flip="none" rotWithShape="1">
            <a:gsLst>
              <a:gs pos="3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13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766490" y="7150937"/>
            <a:ext cx="1151056" cy="26726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l"/>
            <a:r>
              <a:rPr lang="de-DE" sz="1323" b="1" dirty="0">
                <a:solidFill>
                  <a:schemeClr val="accent1"/>
                </a:solidFill>
              </a:rPr>
              <a:t>EWN-Gruppe</a:t>
            </a:r>
          </a:p>
        </p:txBody>
      </p:sp>
    </p:spTree>
    <p:extLst>
      <p:ext uri="{BB962C8B-B14F-4D97-AF65-F5344CB8AC3E}">
        <p14:creationId xmlns:p14="http://schemas.microsoft.com/office/powerpoint/2010/main" val="309579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hf sldNum="0" hdr="0" dt="0"/>
  <p:txStyles>
    <p:titleStyle>
      <a:lvl1pPr algn="l" defTabSz="1007943" rtl="0" eaLnBrk="1" latinLnBrk="0" hangingPunct="1">
        <a:lnSpc>
          <a:spcPct val="95000"/>
        </a:lnSpc>
        <a:spcBef>
          <a:spcPct val="0"/>
        </a:spcBef>
        <a:buNone/>
        <a:defRPr sz="3307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93983" indent="-293983" algn="l" defTabSz="1007943" rtl="0" eaLnBrk="1" latinLnBrk="0" hangingPunct="1">
        <a:lnSpc>
          <a:spcPct val="105000"/>
        </a:lnSpc>
        <a:spcBef>
          <a:spcPts val="1323"/>
        </a:spcBef>
        <a:buClrTx/>
        <a:buFont typeface="Arial" panose="020B0604020202020204" pitchFamily="34" charset="0"/>
        <a:buChar char="•"/>
        <a:tabLst>
          <a:tab pos="297483" algn="l"/>
          <a:tab pos="596717" algn="l"/>
        </a:tabLst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98466" indent="-304483" algn="l" defTabSz="1007943" rtl="0" eaLnBrk="1" latinLnBrk="0" hangingPunct="1">
        <a:lnSpc>
          <a:spcPct val="105000"/>
        </a:lnSpc>
        <a:spcBef>
          <a:spcPts val="0"/>
        </a:spcBef>
        <a:buClrTx/>
        <a:buFont typeface="Arial" panose="020B0604020202020204" pitchFamily="34" charset="0"/>
        <a:buChar char="•"/>
        <a:tabLst>
          <a:tab pos="596717" algn="l"/>
          <a:tab pos="883701" algn="l"/>
        </a:tabLst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892450" indent="-293983" algn="l" defTabSz="1007943" rtl="0" eaLnBrk="1" latinLnBrk="0" hangingPunct="1">
        <a:lnSpc>
          <a:spcPct val="105000"/>
        </a:lnSpc>
        <a:spcBef>
          <a:spcPts val="0"/>
        </a:spcBef>
        <a:buClrTx/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3" indent="-293983" algn="l" defTabSz="1007943" rtl="0" eaLnBrk="1" latinLnBrk="0" hangingPunct="1">
        <a:lnSpc>
          <a:spcPct val="105000"/>
        </a:lnSpc>
        <a:spcBef>
          <a:spcPts val="0"/>
        </a:spcBef>
        <a:buClrTx/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1480416" indent="-283484" algn="l" defTabSz="1007943" rtl="0" eaLnBrk="1" latinLnBrk="0" hangingPunct="1">
        <a:lnSpc>
          <a:spcPct val="105000"/>
        </a:lnSpc>
        <a:spcBef>
          <a:spcPts val="0"/>
        </a:spcBef>
        <a:buClrTx/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orient="horz" pos="3816">
          <p15:clr>
            <a:srgbClr val="F26B43"/>
          </p15:clr>
        </p15:guide>
        <p15:guide id="3" pos="869">
          <p15:clr>
            <a:srgbClr val="F26B43"/>
          </p15:clr>
        </p15:guide>
        <p15:guide id="4" pos="7242">
          <p15:clr>
            <a:srgbClr val="F26B43"/>
          </p15:clr>
        </p15:guide>
        <p15:guide id="5" pos="5223">
          <p15:clr>
            <a:srgbClr val="F26B43"/>
          </p15:clr>
        </p15:guide>
        <p15:guide id="6" pos="5065">
          <p15:clr>
            <a:srgbClr val="F26B43"/>
          </p15:clr>
        </p15:guide>
        <p15:guide id="7" pos="2887">
          <p15:clr>
            <a:srgbClr val="F26B43"/>
          </p15:clr>
        </p15:guide>
        <p15:guide id="8" pos="3046">
          <p15:clr>
            <a:srgbClr val="F26B43"/>
          </p15:clr>
        </p15:guide>
        <p15:guide id="9" pos="438">
          <p15:clr>
            <a:srgbClr val="F26B43"/>
          </p15:clr>
        </p15:guide>
        <p15:guide id="10" pos="6221">
          <p15:clr>
            <a:srgbClr val="F26B43"/>
          </p15:clr>
        </p15:guide>
        <p15:guide id="11" orient="horz" pos="323">
          <p15:clr>
            <a:srgbClr val="F26B43"/>
          </p15:clr>
        </p15:guide>
        <p15:guide id="12" pos="3976">
          <p15:clr>
            <a:srgbClr val="F26B43"/>
          </p15:clr>
        </p15:guide>
        <p15:guide id="13" pos="41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9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6.png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7.png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30.png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31.png"/><Relationship Id="rId4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33.png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Relationship Id="rId4" Type="http://schemas.openxmlformats.org/officeDocument/2006/relationships/image" Target="../media/image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35.png"/><Relationship Id="rId4" Type="http://schemas.openxmlformats.org/officeDocument/2006/relationships/image" Target="../media/image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37.png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38.png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39.png"/><Relationship Id="rId4" Type="http://schemas.openxmlformats.org/officeDocument/2006/relationships/image" Target="../media/image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40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41.png"/><Relationship Id="rId4" Type="http://schemas.openxmlformats.org/officeDocument/2006/relationships/image" Target="../media/image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43.png"/><Relationship Id="rId4" Type="http://schemas.openxmlformats.org/officeDocument/2006/relationships/image" Target="../media/image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3.xml"/><Relationship Id="rId4" Type="http://schemas.openxmlformats.org/officeDocument/2006/relationships/image" Target="../media/image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47.png"/><Relationship Id="rId4" Type="http://schemas.openxmlformats.org/officeDocument/2006/relationships/image" Target="../media/image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5" Type="http://schemas.openxmlformats.org/officeDocument/2006/relationships/image" Target="../media/image48.png"/><Relationship Id="rId4" Type="http://schemas.openxmlformats.org/officeDocument/2006/relationships/image" Target="../media/image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7.xml"/><Relationship Id="rId4" Type="http://schemas.openxmlformats.org/officeDocument/2006/relationships/image" Target="../media/image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49.png"/><Relationship Id="rId4" Type="http://schemas.openxmlformats.org/officeDocument/2006/relationships/image" Target="../media/image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20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1.xml"/><Relationship Id="rId4" Type="http://schemas.openxmlformats.org/officeDocument/2006/relationships/image" Target="../media/image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50.png"/><Relationship Id="rId4" Type="http://schemas.openxmlformats.org/officeDocument/2006/relationships/image" Target="../media/image5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41.png"/><Relationship Id="rId4" Type="http://schemas.openxmlformats.org/officeDocument/2006/relationships/image" Target="../media/image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5" Type="http://schemas.openxmlformats.org/officeDocument/2006/relationships/image" Target="../media/image54.png"/><Relationship Id="rId4" Type="http://schemas.openxmlformats.org/officeDocument/2006/relationships/image" Target="../media/image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57.jp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1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94F03A9-9285-420D-85AB-86BCF273C9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94F03A9-9285-420D-85AB-86BCF273C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Einführung nscale -</a:t>
            </a:r>
            <a:br>
              <a:rPr lang="de-DE" dirty="0"/>
            </a:br>
            <a:r>
              <a:rPr lang="de-DE" dirty="0"/>
              <a:t>MitarbeiterSchulung zur Beschaffungsakte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Stand Juli 2021 – Version 1.0</a:t>
            </a:r>
          </a:p>
        </p:txBody>
      </p:sp>
    </p:spTree>
    <p:extLst>
      <p:ext uri="{BB962C8B-B14F-4D97-AF65-F5344CB8AC3E}">
        <p14:creationId xmlns:p14="http://schemas.microsoft.com/office/powerpoint/2010/main" val="350116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6947123-BC74-4420-AD1B-E8FF37D6B7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698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6947123-BC74-4420-AD1B-E8FF37D6B7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Was leistet die BANF-Akte?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44" name="Rechteck 43"/>
          <p:cNvSpPr/>
          <p:nvPr/>
        </p:nvSpPr>
        <p:spPr>
          <a:xfrm>
            <a:off x="3479527" y="2555701"/>
            <a:ext cx="6244935" cy="35855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Es sind alle wesentlichen Informationen zu einer Bestellanforderung sichtbar. Die Informationen stammen aus den IT-Systemen des EWN Einkaufes 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Es kann auf alle BANF-Akten der EWN zugegriffen werden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latin typeface="+mj-lt"/>
              </a:rPr>
              <a:t> 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Es sind auch alle BANF-Positionen vorhanden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Die Dokumente der BANF (SRM Einkaufskorb) werden aus den IT-Systemen der EWN in die BANF-Akten übertragen und können eingesehen werden.</a:t>
            </a:r>
            <a:endParaRPr lang="de-DE" sz="1600" dirty="0"/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34" name="Rechteck 33"/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BANF-Akte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1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BD3861D2-DE06-4750-9079-71DA57E727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8508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BD3861D2-DE06-4750-9079-71DA57E72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Akten- und Positionssuche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369710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3299CFE-F06E-49DF-9F62-C717F4F8F7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8848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3299CFE-F06E-49DF-9F62-C717F4F8F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AAC9A40-F9A1-4225-933C-6DBA6A734C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2" t="15587" r="63702" b="54272"/>
          <a:stretch/>
        </p:blipFill>
        <p:spPr>
          <a:xfrm>
            <a:off x="8787644" y="1933372"/>
            <a:ext cx="4652132" cy="22785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667" y="2047648"/>
            <a:ext cx="1983356" cy="20202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Navigationsrecherche – Schnellsuche einer Akte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17546" y="7164213"/>
            <a:ext cx="10120639" cy="267269"/>
          </a:xfrm>
        </p:spPr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21" name="Rechteck 20"/>
          <p:cNvSpPr/>
          <p:nvPr/>
        </p:nvSpPr>
        <p:spPr>
          <a:xfrm>
            <a:off x="815231" y="1907629"/>
            <a:ext cx="4968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Öffnen Sie die Navigationsrecherche durch einen Klick auf die entsprechende Aktenart der linken Seitennavigation.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Geben Sie die </a:t>
            </a:r>
            <a:r>
              <a:rPr lang="de-DE" sz="1600" b="1" dirty="0">
                <a:solidFill>
                  <a:prstClr val="black"/>
                </a:solidFill>
                <a:latin typeface="+mj-lt"/>
              </a:rPr>
              <a:t>Bestellanforderungsnummer oder den EKW-Titel </a:t>
            </a:r>
            <a:r>
              <a:rPr lang="de-DE" sz="1600" dirty="0">
                <a:solidFill>
                  <a:prstClr val="black"/>
                </a:solidFill>
                <a:latin typeface="+mj-lt"/>
              </a:rPr>
              <a:t>der gewünschten Akte im Suchfeld ein. Eine Trefferliste wird automatisch eingeblendet.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Durch einen Doppelklick auf die gewünschte Akte wird diese im Arbeitsbereich aufgerufen.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aufgerufenen Akten werden unter der zugehörigen Aktenart aufgeführt, so dass Sie schnell darauf zugreifen können.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100000"/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908739" y="1933372"/>
            <a:ext cx="4354377" cy="2232248"/>
            <a:chOff x="3013447" y="3286508"/>
            <a:chExt cx="4354377" cy="2232248"/>
          </a:xfrm>
        </p:grpSpPr>
        <p:sp>
          <p:nvSpPr>
            <p:cNvPr id="13" name="Rechteck 12"/>
            <p:cNvSpPr/>
            <p:nvPr/>
          </p:nvSpPr>
          <p:spPr>
            <a:xfrm>
              <a:off x="3013447" y="3286508"/>
              <a:ext cx="1258032" cy="352328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6791760" y="3862572"/>
              <a:ext cx="576064" cy="1656184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Gleichschenkliges Dreieck 27"/>
          <p:cNvSpPr/>
          <p:nvPr/>
        </p:nvSpPr>
        <p:spPr>
          <a:xfrm rot="10800000">
            <a:off x="10104263" y="4308017"/>
            <a:ext cx="1760219" cy="335915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768855" y="1007565"/>
            <a:ext cx="6506996" cy="324000"/>
            <a:chOff x="273051" y="1214465"/>
            <a:chExt cx="6506996" cy="324000"/>
          </a:xfrm>
        </p:grpSpPr>
        <p:sp>
          <p:nvSpPr>
            <p:cNvPr id="40" name="Rechteck 39"/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BANF-Aktensuche</a:t>
              </a:r>
            </a:p>
          </p:txBody>
        </p:sp>
        <p:sp>
          <p:nvSpPr>
            <p:cNvPr id="43" name="Rechteck 42"/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Suchergebnisse</a:t>
              </a:r>
            </a:p>
          </p:txBody>
        </p:sp>
        <p:sp>
          <p:nvSpPr>
            <p:cNvPr id="44" name="Rechteck 43"/>
            <p:cNvSpPr/>
            <p:nvPr/>
          </p:nvSpPr>
          <p:spPr>
            <a:xfrm>
              <a:off x="5556047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BANF-Positionen</a:t>
              </a:r>
            </a:p>
          </p:txBody>
        </p:sp>
      </p:grpSp>
      <p:sp>
        <p:nvSpPr>
          <p:cNvPr id="24" name="Ellipse 23"/>
          <p:cNvSpPr/>
          <p:nvPr/>
        </p:nvSpPr>
        <p:spPr>
          <a:xfrm>
            <a:off x="608706" y="1981432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1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215830" y="2576479"/>
            <a:ext cx="1483995" cy="48327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071815" y="2915865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1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/>
          <a:srcRect b="19574"/>
          <a:stretch/>
        </p:blipFill>
        <p:spPr>
          <a:xfrm>
            <a:off x="9774606" y="4780237"/>
            <a:ext cx="2561905" cy="2091064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608705" y="2699841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1" name="Ellipse 30"/>
          <p:cNvSpPr/>
          <p:nvPr/>
        </p:nvSpPr>
        <p:spPr>
          <a:xfrm>
            <a:off x="608706" y="4428033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latin typeface="Calibri" panose="020F0502020204030204" pitchFamily="34" charset="0"/>
                <a:ea typeface="Times New Roman"/>
                <a:cs typeface="Times New Roman"/>
              </a:rPr>
              <a:t>3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8664103" y="2077512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Rechteck 35"/>
          <p:cNvSpPr/>
          <p:nvPr/>
        </p:nvSpPr>
        <p:spPr>
          <a:xfrm>
            <a:off x="9918184" y="5502515"/>
            <a:ext cx="1656621" cy="59464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9743351" y="5396960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latin typeface="Calibri" panose="020F0502020204030204" pitchFamily="34" charset="0"/>
                <a:ea typeface="Times New Roman"/>
                <a:cs typeface="Times New Roman"/>
              </a:rPr>
              <a:t>3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361B404F-974E-41D6-AB0A-429BF2D0C477}"/>
              </a:ext>
            </a:extLst>
          </p:cNvPr>
          <p:cNvSpPr/>
          <p:nvPr/>
        </p:nvSpPr>
        <p:spPr>
          <a:xfrm rot="5400000">
            <a:off x="7472020" y="2907813"/>
            <a:ext cx="1760219" cy="335915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6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635A87C-9A35-4EF6-A601-8B02968763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6674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635A87C-9A35-4EF6-A601-8B0296876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Grafik 32">
            <a:extLst>
              <a:ext uri="{FF2B5EF4-FFF2-40B4-BE49-F238E27FC236}">
                <a16:creationId xmlns:a16="http://schemas.microsoft.com/office/drawing/2014/main" id="{01D5C3E7-6F62-44DD-98AA-73A26BEF99C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46483" y="1826186"/>
            <a:ext cx="8833759" cy="40318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BANF-Akten – Aktensuchmaske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131092" y="2218757"/>
            <a:ext cx="2448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Suchmaske erlaubt eine detaillierte Suche über </a:t>
            </a:r>
            <a:r>
              <a:rPr lang="de-DE" sz="1600" b="1" dirty="0"/>
              <a:t>mehrere Suchattribute</a:t>
            </a:r>
            <a:r>
              <a:rPr lang="de-DE" sz="1600" dirty="0"/>
              <a:t>, hierbei können Sie eins, mehrere oder Teile von Attributen angeben. Die vorgegebenen Attribute unterscheiden sich für die verschiedenen Aktenarten.</a:t>
            </a:r>
          </a:p>
          <a:p>
            <a:endParaRPr lang="de-DE" sz="1600" dirty="0"/>
          </a:p>
          <a:p>
            <a:r>
              <a:rPr lang="de-DE" sz="1600" dirty="0"/>
              <a:t>Die Suchfelder sind logisch „UND“-verknüpft. Es werden also nur Ergebnisse gefunden, die alle Suchattribute erfüllen. </a:t>
            </a:r>
          </a:p>
        </p:txBody>
      </p:sp>
      <p:sp>
        <p:nvSpPr>
          <p:cNvPr id="31" name="Rechteck 30"/>
          <p:cNvSpPr/>
          <p:nvPr/>
        </p:nvSpPr>
        <p:spPr>
          <a:xfrm>
            <a:off x="7991922" y="2437843"/>
            <a:ext cx="183123" cy="13735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8496417" y="1667682"/>
            <a:ext cx="1195649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</a:pPr>
            <a:r>
              <a:rPr lang="de-DE" sz="1600" dirty="0"/>
              <a:t>Löschen der Eingabe  </a:t>
            </a:r>
          </a:p>
        </p:txBody>
      </p:sp>
      <p:cxnSp>
        <p:nvCxnSpPr>
          <p:cNvPr id="52" name="Gerade Verbindung 25"/>
          <p:cNvCxnSpPr>
            <a:cxnSpLocks/>
            <a:stCxn id="31" idx="3"/>
            <a:endCxn id="47" idx="1"/>
          </p:cNvCxnSpPr>
          <p:nvPr/>
        </p:nvCxnSpPr>
        <p:spPr>
          <a:xfrm flipV="1">
            <a:off x="8175045" y="1960070"/>
            <a:ext cx="321372" cy="54645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9E05951-25E2-4550-8722-ABEB2C42C9DF}"/>
              </a:ext>
            </a:extLst>
          </p:cNvPr>
          <p:cNvGrpSpPr/>
          <p:nvPr/>
        </p:nvGrpSpPr>
        <p:grpSpPr>
          <a:xfrm>
            <a:off x="768855" y="1007565"/>
            <a:ext cx="6506996" cy="324000"/>
            <a:chOff x="273051" y="1214465"/>
            <a:chExt cx="6506996" cy="32400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11D15EB-173D-4D16-9C5F-E68B2635EC68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46E0444-F78E-4814-8C0F-AA8AE8088C0C}"/>
                </a:ext>
              </a:extLst>
            </p:cNvPr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B65E703-5CF7-4F3B-968E-B67CCCD6BC00}"/>
                </a:ext>
              </a:extLst>
            </p:cNvPr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BANF-Aktensuche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44D36B0-0444-4C6F-A90F-805AF7DCA22B}"/>
                </a:ext>
              </a:extLst>
            </p:cNvPr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Suchergebnisse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01EF5E2D-1B95-4278-AF1C-D33B23EC89A6}"/>
                </a:ext>
              </a:extLst>
            </p:cNvPr>
            <p:cNvSpPr/>
            <p:nvPr/>
          </p:nvSpPr>
          <p:spPr>
            <a:xfrm>
              <a:off x="5556047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BANF-Positionen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78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666D438-AA0E-4C11-81ED-888EBE53B3F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7752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666D438-AA0E-4C11-81ED-888EBE53B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E067521-DB91-4D0F-8D08-952E8D6653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85"/>
          <a:stretch/>
        </p:blipFill>
        <p:spPr>
          <a:xfrm>
            <a:off x="792264" y="1619597"/>
            <a:ext cx="9095975" cy="49023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BANF-Akten – Suchergebnisse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248279" y="3559312"/>
            <a:ext cx="2499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Ergebnisse werden in einer Trefferliste unterhalb der Suchmaske angezeigt. Durch einen Doppelklick auf die gewünschte Akte, öffnen Sie diese. 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2831455" y="2479192"/>
            <a:ext cx="7272807" cy="4042742"/>
            <a:chOff x="3894336" y="1644481"/>
            <a:chExt cx="4965942" cy="4042742"/>
          </a:xfrm>
        </p:grpSpPr>
        <p:sp>
          <p:nvSpPr>
            <p:cNvPr id="26" name="Textfeld 2098"/>
            <p:cNvSpPr txBox="1"/>
            <p:nvPr/>
          </p:nvSpPr>
          <p:spPr>
            <a:xfrm>
              <a:off x="7417185" y="1644481"/>
              <a:ext cx="1443093" cy="6050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/>
                  <a:cs typeface="Times New Roman"/>
                </a:rPr>
                <a:t>Anzahl der gefundenen Ergebnisse 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7810528" y="2682266"/>
              <a:ext cx="809351" cy="232410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3894336" y="3674707"/>
              <a:ext cx="4572599" cy="2012516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feld 2102"/>
            <p:cNvSpPr txBox="1"/>
            <p:nvPr/>
          </p:nvSpPr>
          <p:spPr>
            <a:xfrm>
              <a:off x="5567785" y="2940625"/>
              <a:ext cx="982980" cy="27559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/>
                  <a:cs typeface="Times New Roman"/>
                </a:rPr>
                <a:t>Ergebnisse</a:t>
              </a:r>
            </a:p>
          </p:txBody>
        </p:sp>
        <p:cxnSp>
          <p:nvCxnSpPr>
            <p:cNvPr id="30" name="Gerade Verbindung 11"/>
            <p:cNvCxnSpPr>
              <a:cxnSpLocks/>
              <a:endCxn id="28" idx="0"/>
            </p:cNvCxnSpPr>
            <p:nvPr/>
          </p:nvCxnSpPr>
          <p:spPr>
            <a:xfrm>
              <a:off x="6055105" y="3228503"/>
              <a:ext cx="125531" cy="446204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1" name="Gerade Verbindung 12"/>
            <p:cNvCxnSpPr>
              <a:cxnSpLocks/>
              <a:stCxn id="27" idx="0"/>
              <a:endCxn id="26" idx="2"/>
            </p:cNvCxnSpPr>
            <p:nvPr/>
          </p:nvCxnSpPr>
          <p:spPr>
            <a:xfrm flipH="1" flipV="1">
              <a:off x="8138732" y="2249481"/>
              <a:ext cx="76472" cy="432785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26B78A9-A7CA-4B5D-A912-11128A57259E}"/>
              </a:ext>
            </a:extLst>
          </p:cNvPr>
          <p:cNvGrpSpPr/>
          <p:nvPr/>
        </p:nvGrpSpPr>
        <p:grpSpPr>
          <a:xfrm>
            <a:off x="768855" y="1007565"/>
            <a:ext cx="6506996" cy="324000"/>
            <a:chOff x="273051" y="1214465"/>
            <a:chExt cx="6506996" cy="324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A7B02A3-0CD1-4A08-B54C-B4061C002014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409CFFC-0BA6-4C1B-BEDF-E4EF0708428B}"/>
                </a:ext>
              </a:extLst>
            </p:cNvPr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0D02D35-5D95-4D57-8E81-933267008C77}"/>
                </a:ext>
              </a:extLst>
            </p:cNvPr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BANF-Aktensuche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3E4C064E-D553-438B-AE69-06E3F8AECB08}"/>
                </a:ext>
              </a:extLst>
            </p:cNvPr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Suchergebnisse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65FFA5C8-81D6-4868-A244-975EFA847CDB}"/>
                </a:ext>
              </a:extLst>
            </p:cNvPr>
            <p:cNvSpPr/>
            <p:nvPr/>
          </p:nvSpPr>
          <p:spPr>
            <a:xfrm>
              <a:off x="5556047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BANF-Positionen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68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971913-D601-47CB-8E29-6E2F9F13F2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4256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971913-D601-47CB-8E29-6E2F9F13F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1686D7F5-209D-4B5C-B416-790858EC7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488" y="1582282"/>
            <a:ext cx="7908103" cy="52371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BANF-Akten – Suchmaske BANF-Positionen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460747" y="2799015"/>
            <a:ext cx="3595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nutzt die von SAP importierten Felder der BANF Positionen.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sucht nur auf Ebene der BANF Positionen.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15231" y="5292005"/>
            <a:ext cx="7810591" cy="156700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738487" y="4400162"/>
            <a:ext cx="637584" cy="243771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41294" y="5292005"/>
            <a:ext cx="1621311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Suchergebnisse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27999" y="3779837"/>
            <a:ext cx="1368152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Suche starten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8CA7B36-B3D4-4BDA-AEC9-96B1E2D41D70}"/>
              </a:ext>
            </a:extLst>
          </p:cNvPr>
          <p:cNvGrpSpPr/>
          <p:nvPr/>
        </p:nvGrpSpPr>
        <p:grpSpPr>
          <a:xfrm>
            <a:off x="768855" y="1007565"/>
            <a:ext cx="6506996" cy="324000"/>
            <a:chOff x="273051" y="1214465"/>
            <a:chExt cx="6506996" cy="324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E199B67-12FB-4FB2-975D-1F1E0E3B2D64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2ED5FE59-8158-480E-B20C-673D9035D6C5}"/>
                </a:ext>
              </a:extLst>
            </p:cNvPr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F7C41AD-D453-4B15-81F3-90149C173FC6}"/>
                </a:ext>
              </a:extLst>
            </p:cNvPr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BANF-Aktensuche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AAE62F1-F351-4C0E-9AD0-43F15BA330D0}"/>
                </a:ext>
              </a:extLst>
            </p:cNvPr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Suchergebnisse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3F01F9F-C4B4-4B4E-A7B3-814C4682E592}"/>
                </a:ext>
              </a:extLst>
            </p:cNvPr>
            <p:cNvSpPr/>
            <p:nvPr/>
          </p:nvSpPr>
          <p:spPr>
            <a:xfrm>
              <a:off x="5556047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BANF-Positionen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5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aktendeckel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88379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5DC2AB4-5279-4739-A5BC-A1AEC8367D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750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5DC2AB4-5279-4739-A5BC-A1AEC8367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hteck 36"/>
          <p:cNvSpPr/>
          <p:nvPr/>
        </p:nvSpPr>
        <p:spPr>
          <a:xfrm>
            <a:off x="3407519" y="1162800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verknüpfte Bestellungen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ED122AA-5484-4D3F-BCE7-CF8316C98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070" y="1907629"/>
            <a:ext cx="8712001" cy="40594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Der Aktendeckel – Kerninformation zu einer BANF-Akte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44" name="Rechteck 43"/>
          <p:cNvSpPr/>
          <p:nvPr/>
        </p:nvSpPr>
        <p:spPr>
          <a:xfrm>
            <a:off x="9456191" y="1835621"/>
            <a:ext cx="3560877" cy="45089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Nach dem Öffnen einer Akte erscheint zunächst der digitale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Aktendeckel,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hier können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die allgemeinen Informationen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der Akte entnommen werden.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Die </a:t>
            </a:r>
            <a:r>
              <a:rPr lang="de-DE" sz="1600" b="1" dirty="0">
                <a:latin typeface="+mj-lt"/>
              </a:rPr>
              <a:t>Kopfdaten</a:t>
            </a:r>
            <a:r>
              <a:rPr lang="de-DE" sz="1600" dirty="0">
                <a:latin typeface="+mj-lt"/>
              </a:rPr>
              <a:t> zeigen die wichtigsten Informationen der Akte im Überblick. Die Daten stammen aus SAP und können in nscale nicht bearbeitet werden.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Darunter befinden sich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mehrere Reiter 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mit Detailinformationen der BANF-Akte.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Die einzelnen Positionsdaten der BANF-Akte erscheinen in diesem Bereich. Eine Änderung der Daten ist in nscale nicht möglich. 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9384183" y="449991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2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9384183" y="316779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Ellipse 25"/>
          <p:cNvSpPr/>
          <p:nvPr/>
        </p:nvSpPr>
        <p:spPr>
          <a:xfrm>
            <a:off x="9384183" y="5292005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3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34" name="Rechteck 33"/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36" name="Rechteck 35"/>
          <p:cNvSpPr/>
          <p:nvPr/>
        </p:nvSpPr>
        <p:spPr>
          <a:xfrm>
            <a:off x="4703799" y="1162800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BANF-Positionen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A634DA0-A701-4B6A-A1B1-50F7BAE48847}"/>
              </a:ext>
            </a:extLst>
          </p:cNvPr>
          <p:cNvSpPr/>
          <p:nvPr/>
        </p:nvSpPr>
        <p:spPr>
          <a:xfrm>
            <a:off x="995279" y="2231693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6668F5C-CFBE-4A55-AEFD-08D3FB00A49A}"/>
              </a:ext>
            </a:extLst>
          </p:cNvPr>
          <p:cNvSpPr/>
          <p:nvPr/>
        </p:nvSpPr>
        <p:spPr>
          <a:xfrm>
            <a:off x="4163631" y="3347789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2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461B250-E61C-4F5E-A2FA-97C9D0D0A457}"/>
              </a:ext>
            </a:extLst>
          </p:cNvPr>
          <p:cNvSpPr/>
          <p:nvPr/>
        </p:nvSpPr>
        <p:spPr>
          <a:xfrm>
            <a:off x="2003391" y="449991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3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6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364A8562-7710-4074-BE38-7C8885043F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724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364A8562-7710-4074-BE38-7C8885043F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Grafik 26">
            <a:extLst>
              <a:ext uri="{FF2B5EF4-FFF2-40B4-BE49-F238E27FC236}">
                <a16:creationId xmlns:a16="http://schemas.microsoft.com/office/drawing/2014/main" id="{B71F854E-758E-4CBD-ABFE-227C28BB8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11" y="1828358"/>
            <a:ext cx="9289032" cy="43119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Der Aktendeckel – Verknüpfte Bestellungen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644295" y="1828358"/>
            <a:ext cx="2520280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Der Reiter „Verknüpfte Bestellungen“  zeigt die verknüpften Bestellakten der BANF-Akte an. Die Verknüpfung wird automatisch vom System generiert.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Ein Doppelklick öffnet die verknüpfte Bestellakte.</a:t>
            </a:r>
            <a:endParaRPr lang="de-DE" sz="1600" dirty="0"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459031" y="3372700"/>
            <a:ext cx="1260000" cy="19111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860990" y="3563941"/>
            <a:ext cx="9171265" cy="252015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0392295" y="1879229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10367892" y="3988598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" name="Ellipse 19"/>
          <p:cNvSpPr/>
          <p:nvPr/>
        </p:nvSpPr>
        <p:spPr>
          <a:xfrm>
            <a:off x="671215" y="413987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1247279" y="3120311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A2F2AD8-53E3-4180-AC74-44C425D28063}"/>
              </a:ext>
            </a:extLst>
          </p:cNvPr>
          <p:cNvSpPr/>
          <p:nvPr/>
        </p:nvSpPr>
        <p:spPr>
          <a:xfrm>
            <a:off x="3407519" y="1162800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verknüpfte Bestellungen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E29617F-2885-4DDA-842B-DB0FC59E7511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6E33C3A6-7A04-4582-AB7C-45A3FBF4AE32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2CFACBD6-1CEF-4F27-9580-62DCC7C334FF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01240CE6-E96F-4B98-9982-2D550C4D138E}"/>
              </a:ext>
            </a:extLst>
          </p:cNvPr>
          <p:cNvSpPr/>
          <p:nvPr/>
        </p:nvSpPr>
        <p:spPr>
          <a:xfrm>
            <a:off x="4703799" y="1162800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BANF- Positionen</a:t>
            </a:r>
          </a:p>
        </p:txBody>
      </p:sp>
    </p:spTree>
    <p:extLst>
      <p:ext uri="{BB962C8B-B14F-4D97-AF65-F5344CB8AC3E}">
        <p14:creationId xmlns:p14="http://schemas.microsoft.com/office/powerpoint/2010/main" val="335298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5C8C05B-4118-4A70-9DC7-FD809F1F31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8695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5C8C05B-4118-4A70-9DC7-FD809F1F31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C2713DEE-7729-434B-B371-CEEEF9CD6D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702" b="60566"/>
          <a:stretch/>
        </p:blipFill>
        <p:spPr>
          <a:xfrm>
            <a:off x="516964" y="2676197"/>
            <a:ext cx="9175713" cy="3096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Der Aktendeckel – Ansicht: BANF-Positionen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140239" y="2908478"/>
            <a:ext cx="3038714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Der Reiter „Ansicht: BANF-Positionen“ dient zum Überblick über die einzelnen </a:t>
            </a:r>
            <a:r>
              <a:rPr lang="de-DE" sz="1600" dirty="0">
                <a:latin typeface="+mj-lt"/>
              </a:rPr>
              <a:t> Positionen einer BANF-Akte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Die Positionsdaten stammen aus SAP und können in nscale nicht geändert werden.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latin typeface="+mj-lt"/>
              </a:rPr>
              <a:t>Die Positionsdaten erscheinen auch unter der BANF im Strukturbaum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703703" y="3288237"/>
            <a:ext cx="1152088" cy="180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551536" y="5183200"/>
            <a:ext cx="6141141" cy="57601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415631" y="3180253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Ellipse 16"/>
          <p:cNvSpPr/>
          <p:nvPr/>
        </p:nvSpPr>
        <p:spPr>
          <a:xfrm>
            <a:off x="9888239" y="2959349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3271738" y="5340493"/>
            <a:ext cx="263674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Ellipse 18"/>
          <p:cNvSpPr/>
          <p:nvPr/>
        </p:nvSpPr>
        <p:spPr>
          <a:xfrm>
            <a:off x="9888239" y="4008373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E8BCC91-BA39-4FE8-BEE6-568A57F9A1EE}"/>
              </a:ext>
            </a:extLst>
          </p:cNvPr>
          <p:cNvSpPr/>
          <p:nvPr/>
        </p:nvSpPr>
        <p:spPr>
          <a:xfrm>
            <a:off x="551557" y="4512429"/>
            <a:ext cx="263674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5F5D235-E641-422A-944C-6A50E7C18CC2}"/>
              </a:ext>
            </a:extLst>
          </p:cNvPr>
          <p:cNvSpPr/>
          <p:nvPr/>
        </p:nvSpPr>
        <p:spPr>
          <a:xfrm>
            <a:off x="815232" y="4332381"/>
            <a:ext cx="1296280" cy="54896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62C4F26-D442-48D7-B4FD-79F6214515B6}"/>
              </a:ext>
            </a:extLst>
          </p:cNvPr>
          <p:cNvSpPr/>
          <p:nvPr/>
        </p:nvSpPr>
        <p:spPr>
          <a:xfrm>
            <a:off x="9888239" y="4800461"/>
            <a:ext cx="263674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CC1B10F-D761-423D-8B19-3C2340D01BE5}"/>
              </a:ext>
            </a:extLst>
          </p:cNvPr>
          <p:cNvSpPr/>
          <p:nvPr/>
        </p:nvSpPr>
        <p:spPr>
          <a:xfrm>
            <a:off x="3407519" y="1162800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verknüpfte Bestellungen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4D85227B-1900-4F8A-BFF4-7092CC42EB24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CF636BEE-F3B7-45F1-AD4C-241FFBAA9550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B16F0DD5-51FE-44D1-8C53-CE3F177EBE17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39" name="Rechteck 38">
            <a:extLst>
              <a:ext uri="{FF2B5EF4-FFF2-40B4-BE49-F238E27FC236}">
                <a16:creationId xmlns:a16="http://schemas.microsoft.com/office/drawing/2014/main" id="{6EF5AE82-D9DE-4809-B4F4-5E41A10173AA}"/>
              </a:ext>
            </a:extLst>
          </p:cNvPr>
          <p:cNvSpPr/>
          <p:nvPr/>
        </p:nvSpPr>
        <p:spPr>
          <a:xfrm>
            <a:off x="4703799" y="1162800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BANF-Positionen</a:t>
            </a:r>
          </a:p>
        </p:txBody>
      </p:sp>
    </p:spTree>
    <p:extLst>
      <p:ext uri="{BB962C8B-B14F-4D97-AF65-F5344CB8AC3E}">
        <p14:creationId xmlns:p14="http://schemas.microsoft.com/office/powerpoint/2010/main" val="311625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4EFB7767-3AC0-4D93-B300-5721B56A67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559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4EFB7767-3AC0-4D93-B300-5721B56A6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6487" y="485756"/>
            <a:ext cx="11858056" cy="1056953"/>
          </a:xfrm>
        </p:spPr>
        <p:txBody>
          <a:bodyPr vert="horz"/>
          <a:lstStyle/>
          <a:p>
            <a:r>
              <a:rPr lang="de-DE" dirty="0"/>
              <a:t>Inhaltsverzeichnis</a:t>
            </a:r>
          </a:p>
        </p:txBody>
      </p:sp>
      <p:graphicFrame>
        <p:nvGraphicFramePr>
          <p:cNvPr id="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08344"/>
              </p:ext>
            </p:extLst>
          </p:nvPr>
        </p:nvGraphicFramePr>
        <p:xfrm>
          <a:off x="1463303" y="2123653"/>
          <a:ext cx="10153128" cy="2510856"/>
        </p:xfrm>
        <a:graphic>
          <a:graphicData uri="http://schemas.openxmlformats.org/drawingml/2006/table">
            <a:tbl>
              <a:tblPr/>
              <a:tblGrid>
                <a:gridCol w="75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1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Nr.</a:t>
                      </a: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7C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Inhalte</a:t>
                      </a:r>
                    </a:p>
                  </a:txBody>
                  <a:tcPr marL="108000" marR="108000" marT="126000" marB="1080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7CA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Seite</a:t>
                      </a:r>
                    </a:p>
                  </a:txBody>
                  <a:tcPr marL="108000" marR="108000" marT="126000" marB="1080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Übergreifendes zur Lösung</a:t>
                      </a:r>
                    </a:p>
                  </a:txBody>
                  <a:tcPr marL="108000" marR="108000" marT="126000" marB="1080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8000" marR="108000" marT="126000" marB="1080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BANF-Akten (lesender Zugriff)</a:t>
                      </a:r>
                    </a:p>
                  </a:txBody>
                  <a:tcPr marL="108000" marR="108000" marT="126000" marB="1080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08000" marR="108000" marT="126000" marB="1080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Bestellakten (lesender Zugriff) </a:t>
                      </a:r>
                    </a:p>
                  </a:txBody>
                  <a:tcPr marL="108000" marR="108000" marT="126000" marB="1080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108000" marR="108000" marT="126000" marB="1080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7340"/>
                  </a:ext>
                </a:extLst>
              </a:tr>
              <a:tr h="477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8000" marR="108000" marT="126000" marB="72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Anfrageakten (schreibender Zugriff)</a:t>
                      </a:r>
                    </a:p>
                  </a:txBody>
                  <a:tcPr marL="108000" marR="108000" marT="126000" marB="1080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108000" marR="108000" marT="126000" marB="1080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7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364A8562-7710-4074-BE38-7C8885043F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8270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364A8562-7710-4074-BE38-7C8885043F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Grafik 26">
            <a:extLst>
              <a:ext uri="{FF2B5EF4-FFF2-40B4-BE49-F238E27FC236}">
                <a16:creationId xmlns:a16="http://schemas.microsoft.com/office/drawing/2014/main" id="{B71F854E-758E-4CBD-ABFE-227C28BB8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30" y="1835621"/>
            <a:ext cx="9063285" cy="3312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Der Aktendeckel – Ansicht Positionsdaten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524682" y="2086193"/>
            <a:ext cx="252028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latin typeface="+mj-lt"/>
              </a:rPr>
              <a:t>Bei einem Klick auf eine Position werden zahlreiche Daten zu dieser Position angezeigt</a:t>
            </a:r>
            <a:endParaRPr lang="de-DE" sz="1600" dirty="0"/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Die SAP Positionsdaten und die BANF Kopfdaten werden angezeigt. Diese sind aus SAP importiert und können in nscale nicht geändert werden.</a:t>
            </a:r>
            <a:endParaRPr lang="de-DE" sz="1600" dirty="0"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98991" y="3312146"/>
            <a:ext cx="1444432" cy="40713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985254" y="2195789"/>
            <a:ext cx="6893261" cy="237613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0272682" y="2137064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10248279" y="349037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" name="Ellipse 19"/>
          <p:cNvSpPr/>
          <p:nvPr/>
        </p:nvSpPr>
        <p:spPr>
          <a:xfrm>
            <a:off x="2723471" y="269971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887239" y="305975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AC9C629-2466-46F7-ADAA-7BF2A4A9ADF3}"/>
              </a:ext>
            </a:extLst>
          </p:cNvPr>
          <p:cNvSpPr/>
          <p:nvPr/>
        </p:nvSpPr>
        <p:spPr>
          <a:xfrm>
            <a:off x="3407519" y="1162800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verknüpfte Bestellungen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085F899-2CF9-42DD-8A4B-CFA4CE89B12F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A6B8AB6-50AD-4E9D-B41D-A7D531989817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FCD3D73-82B0-455B-8262-57F7D0AEB68B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51690CC2-9AF9-4BD7-83AA-F10232FF4BBB}"/>
              </a:ext>
            </a:extLst>
          </p:cNvPr>
          <p:cNvSpPr/>
          <p:nvPr/>
        </p:nvSpPr>
        <p:spPr>
          <a:xfrm>
            <a:off x="4703799" y="1162800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BANF-Positionen</a:t>
            </a:r>
          </a:p>
        </p:txBody>
      </p:sp>
    </p:spTree>
    <p:extLst>
      <p:ext uri="{BB962C8B-B14F-4D97-AF65-F5344CB8AC3E}">
        <p14:creationId xmlns:p14="http://schemas.microsoft.com/office/powerpoint/2010/main" val="242948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09E614F-0F69-4D11-9FF0-E0885E3E98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0869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09E614F-0F69-4D11-9FF0-E0885E3E9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Dokumente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80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971913-D601-47CB-8E29-6E2F9F13F2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5519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971913-D601-47CB-8E29-6E2F9F13F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– Ansicht BANF-Dokumente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756000" y="1079573"/>
            <a:ext cx="5106900" cy="324000"/>
            <a:chOff x="273051" y="1214465"/>
            <a:chExt cx="5106900" cy="324000"/>
          </a:xfrm>
        </p:grpSpPr>
        <p:sp>
          <p:nvSpPr>
            <p:cNvPr id="30" name="Rechteck 29"/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kern="0" dirty="0">
                  <a:solidFill>
                    <a:prstClr val="black"/>
                  </a:solidFill>
                  <a:latin typeface="+mj-lt"/>
                </a:rPr>
                <a:t>Ansicht </a:t>
              </a: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4155951" y="1214465"/>
              <a:ext cx="1224000" cy="32400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7DE3B763-2ECF-4F9F-BD08-2DA7053674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43" r="5001" b="51887"/>
          <a:stretch/>
        </p:blipFill>
        <p:spPr>
          <a:xfrm>
            <a:off x="473334" y="1801545"/>
            <a:ext cx="9918961" cy="2236546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7C6C959D-BDD4-43F8-BD8D-FA340E8DD164}"/>
              </a:ext>
            </a:extLst>
          </p:cNvPr>
          <p:cNvSpPr/>
          <p:nvPr/>
        </p:nvSpPr>
        <p:spPr>
          <a:xfrm>
            <a:off x="5692244" y="1791522"/>
            <a:ext cx="1054772" cy="20586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42427A8-5B77-4B0E-904D-E188E0E549A3}"/>
              </a:ext>
            </a:extLst>
          </p:cNvPr>
          <p:cNvSpPr txBox="1"/>
          <p:nvPr/>
        </p:nvSpPr>
        <p:spPr>
          <a:xfrm>
            <a:off x="8520087" y="4355901"/>
            <a:ext cx="417646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Im Reiter „Ansicht: BANF-Dokumente“ erscheinen alle Dokumente der Akte.   </a:t>
            </a:r>
          </a:p>
          <a:p>
            <a:pPr>
              <a:lnSpc>
                <a:spcPct val="105000"/>
              </a:lnSpc>
            </a:pPr>
            <a:endParaRPr lang="de-DE" sz="1600" dirty="0"/>
          </a:p>
          <a:p>
            <a:pPr>
              <a:lnSpc>
                <a:spcPct val="105000"/>
              </a:lnSpc>
            </a:pPr>
            <a:r>
              <a:rPr lang="de-DE" sz="1600" dirty="0"/>
              <a:t>Jeder Nutzer kann für sich eigene Ansichten der Dokumente erstellen und speichern.</a:t>
            </a:r>
          </a:p>
          <a:p>
            <a:pPr>
              <a:lnSpc>
                <a:spcPct val="105000"/>
              </a:lnSpc>
            </a:pPr>
            <a:endParaRPr lang="de-DE" sz="1600" dirty="0"/>
          </a:p>
          <a:p>
            <a:pPr>
              <a:lnSpc>
                <a:spcPct val="105000"/>
              </a:lnSpc>
            </a:pPr>
            <a:r>
              <a:rPr lang="de-DE" sz="1600" dirty="0"/>
              <a:t>Die Dokumente können nach den Spalten in der Dokumentenansicht gefiltert werden.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FBC667A-F459-4EC7-A891-E3322C29AAAE}"/>
              </a:ext>
            </a:extLst>
          </p:cNvPr>
          <p:cNvSpPr/>
          <p:nvPr/>
        </p:nvSpPr>
        <p:spPr>
          <a:xfrm>
            <a:off x="2811923" y="3376621"/>
            <a:ext cx="7580371" cy="55218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86B461-92D5-43F7-B9E9-0CFC23CBDE2E}"/>
              </a:ext>
            </a:extLst>
          </p:cNvPr>
          <p:cNvSpPr txBox="1"/>
          <p:nvPr/>
        </p:nvSpPr>
        <p:spPr>
          <a:xfrm>
            <a:off x="4709082" y="4038091"/>
            <a:ext cx="2923740" cy="41549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2000" dirty="0"/>
              <a:t>Dokumente der Akte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9F01873-E30E-4E8D-9D65-78BC3623230E}"/>
              </a:ext>
            </a:extLst>
          </p:cNvPr>
          <p:cNvSpPr/>
          <p:nvPr/>
        </p:nvSpPr>
        <p:spPr>
          <a:xfrm>
            <a:off x="507668" y="2780823"/>
            <a:ext cx="2304254" cy="27798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2A9F639-96F2-4545-A332-6BD2FA2B5545}"/>
              </a:ext>
            </a:extLst>
          </p:cNvPr>
          <p:cNvSpPr/>
          <p:nvPr/>
        </p:nvSpPr>
        <p:spPr>
          <a:xfrm>
            <a:off x="6621016" y="1572060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13D827B-8C42-4BEB-81A7-05A09F5D4958}"/>
              </a:ext>
            </a:extLst>
          </p:cNvPr>
          <p:cNvSpPr/>
          <p:nvPr/>
        </p:nvSpPr>
        <p:spPr>
          <a:xfrm>
            <a:off x="8297815" y="4403755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EDFF2AD-61C8-41B1-98AD-5D7EA402D564}"/>
              </a:ext>
            </a:extLst>
          </p:cNvPr>
          <p:cNvSpPr/>
          <p:nvPr/>
        </p:nvSpPr>
        <p:spPr>
          <a:xfrm>
            <a:off x="5933200" y="1080000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4205490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971913-D601-47CB-8E29-6E2F9F13F2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1745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971913-D601-47CB-8E29-6E2F9F13F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1686D7F5-209D-4B5C-B416-790858EC7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88" y="1522983"/>
            <a:ext cx="7908103" cy="53557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– Suchmaske BANF-Dokumente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10334" y="1835621"/>
            <a:ext cx="35958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nutzt die in der Verstichwortung und durch den Eingangsweg angegebenen Attribute.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bezieht sich immer auf die Aktenart, in der Sie die Dokumentensuche gestartet haben.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Ein Doppelklick auf ein Suchergebnis öffnet das Dokument zur Ansicht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64000" y="6660325"/>
            <a:ext cx="7704856" cy="2160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223943" y="4859956"/>
            <a:ext cx="1069632" cy="243771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376071" y="4881443"/>
            <a:ext cx="1368152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Suche starten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7F8A2FA-051E-4F6C-9D66-4BA9B72CBCA4}"/>
              </a:ext>
            </a:extLst>
          </p:cNvPr>
          <p:cNvSpPr/>
          <p:nvPr/>
        </p:nvSpPr>
        <p:spPr>
          <a:xfrm>
            <a:off x="551557" y="6624181"/>
            <a:ext cx="263674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1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AC44081-1FB0-4B35-AA7E-B6E847CC5A33}"/>
              </a:ext>
            </a:extLst>
          </p:cNvPr>
          <p:cNvSpPr/>
          <p:nvPr/>
        </p:nvSpPr>
        <p:spPr>
          <a:xfrm>
            <a:off x="9048501" y="3851845"/>
            <a:ext cx="263674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1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BDF04C4-A48F-4AC5-A316-88E412DB795E}"/>
              </a:ext>
            </a:extLst>
          </p:cNvPr>
          <p:cNvGrpSpPr/>
          <p:nvPr/>
        </p:nvGrpSpPr>
        <p:grpSpPr>
          <a:xfrm>
            <a:off x="756000" y="1079573"/>
            <a:ext cx="5106900" cy="324000"/>
            <a:chOff x="273051" y="1214465"/>
            <a:chExt cx="5106900" cy="324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194396BC-BE65-4EA2-873C-9B0F1489A0AE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19B1948-96E2-4D4E-91C0-AE816CB61B41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kern="0" dirty="0">
                  <a:solidFill>
                    <a:prstClr val="black"/>
                  </a:solidFill>
                  <a:latin typeface="+mj-lt"/>
                </a:rPr>
                <a:t>Ansicht </a:t>
              </a: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BA4792E-D167-4BB6-8BD8-C778A3D2BD29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89D085D-4836-474C-A6BD-533F446ABE33}"/>
                </a:ext>
              </a:extLst>
            </p:cNvPr>
            <p:cNvSpPr/>
            <p:nvPr/>
          </p:nvSpPr>
          <p:spPr>
            <a:xfrm>
              <a:off x="4155951" y="1214465"/>
              <a:ext cx="1224000" cy="32400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BAA16E18-93C6-4452-A500-EB5040457C1F}"/>
              </a:ext>
            </a:extLst>
          </p:cNvPr>
          <p:cNvSpPr/>
          <p:nvPr/>
        </p:nvSpPr>
        <p:spPr>
          <a:xfrm>
            <a:off x="5933200" y="1080000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2818639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10D4D4A-2896-4627-AFF7-6855EA49D8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7854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10D4D4A-2896-4627-AFF7-6855EA49D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78" y="1767609"/>
            <a:ext cx="5029489" cy="50677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– Dokumentenvorschau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75271" y="3995861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In der Dokumentenvorschau werden Dokumente lediglich zur Ansicht geöffnet und können nicht bearbeitet werden.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Dokumente können aus der Dokumentenvorschau gedruckt werden.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Inhalte der geöffneten Dokumente können kopiert und anderswo eingefügt  werden.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Das Vorschaufenster kann bspw. auf einen zweiten Bildschirm verschoben werden und wird je nach ausgewähltem Dokument aktualisiert.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DEFA9FF-96F4-4365-AF71-762448E483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243" r="39113" b="51887"/>
          <a:stretch/>
        </p:blipFill>
        <p:spPr>
          <a:xfrm>
            <a:off x="815283" y="1664441"/>
            <a:ext cx="6357214" cy="2236546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CD4890E-7874-4E48-BC63-4D34519AA23F}"/>
              </a:ext>
            </a:extLst>
          </p:cNvPr>
          <p:cNvSpPr/>
          <p:nvPr/>
        </p:nvSpPr>
        <p:spPr>
          <a:xfrm>
            <a:off x="3191495" y="2195661"/>
            <a:ext cx="206293" cy="243771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409AF50-D4CF-499D-94FE-44CAD0C5B813}"/>
              </a:ext>
            </a:extLst>
          </p:cNvPr>
          <p:cNvSpPr/>
          <p:nvPr/>
        </p:nvSpPr>
        <p:spPr>
          <a:xfrm>
            <a:off x="2975471" y="1943661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25A715B-2FDA-4E8C-BD92-B960B94CF7EB}"/>
              </a:ext>
            </a:extLst>
          </p:cNvPr>
          <p:cNvSpPr/>
          <p:nvPr/>
        </p:nvSpPr>
        <p:spPr>
          <a:xfrm>
            <a:off x="1175271" y="4031893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8EB022E-7E16-469A-981F-491DC60BE1EF}"/>
              </a:ext>
            </a:extLst>
          </p:cNvPr>
          <p:cNvSpPr/>
          <p:nvPr/>
        </p:nvSpPr>
        <p:spPr>
          <a:xfrm>
            <a:off x="6071911" y="1691605"/>
            <a:ext cx="1008000" cy="171763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F94BA12-622F-4DE9-87AB-A655D1655C0F}"/>
              </a:ext>
            </a:extLst>
          </p:cNvPr>
          <p:cNvGrpSpPr/>
          <p:nvPr/>
        </p:nvGrpSpPr>
        <p:grpSpPr>
          <a:xfrm>
            <a:off x="756000" y="1079573"/>
            <a:ext cx="5106900" cy="324000"/>
            <a:chOff x="273051" y="1214465"/>
            <a:chExt cx="5106900" cy="324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39594ED-F70A-460A-9269-5BB6F99196EA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3B3F541-8987-4551-9EFF-CF45F0D0EBF3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kern="0" dirty="0">
                  <a:solidFill>
                    <a:prstClr val="black"/>
                  </a:solidFill>
                  <a:latin typeface="+mj-lt"/>
                </a:rPr>
                <a:t>Ansicht </a:t>
              </a: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B622DF8-59CE-4B33-BF28-11308988B89C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6361D17-4FF5-4FB3-8570-846D53F43DF6}"/>
                </a:ext>
              </a:extLst>
            </p:cNvPr>
            <p:cNvSpPr/>
            <p:nvPr/>
          </p:nvSpPr>
          <p:spPr>
            <a:xfrm>
              <a:off x="41559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A6E78C84-735B-4FD6-B9B4-2D7900DB6091}"/>
              </a:ext>
            </a:extLst>
          </p:cNvPr>
          <p:cNvSpPr/>
          <p:nvPr/>
        </p:nvSpPr>
        <p:spPr>
          <a:xfrm>
            <a:off x="5933200" y="1080000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4214870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705A995-2EED-4DE7-A760-BBF72E35E5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5442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705A995-2EED-4DE7-A760-BBF72E35E5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464" y="1619597"/>
            <a:ext cx="9649072" cy="52265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– dauerhafte Vorschau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104263" y="1691605"/>
            <a:ext cx="3168352" cy="5131490"/>
            <a:chOff x="6268719" y="1174710"/>
            <a:chExt cx="3462445" cy="5998751"/>
          </a:xfrm>
        </p:grpSpPr>
        <p:sp>
          <p:nvSpPr>
            <p:cNvPr id="10" name="Rechteck 9"/>
            <p:cNvSpPr/>
            <p:nvPr/>
          </p:nvSpPr>
          <p:spPr>
            <a:xfrm>
              <a:off x="6268719" y="1511846"/>
              <a:ext cx="2675228" cy="5661615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777" y="1746343"/>
              <a:ext cx="2591387" cy="691036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" name="Gerade Verbindung 9"/>
            <p:cNvCxnSpPr/>
            <p:nvPr/>
          </p:nvCxnSpPr>
          <p:spPr>
            <a:xfrm flipV="1">
              <a:off x="7139777" y="1174711"/>
              <a:ext cx="1096242" cy="498662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3" name="Gerade Verbindung 11"/>
            <p:cNvCxnSpPr/>
            <p:nvPr/>
          </p:nvCxnSpPr>
          <p:spPr>
            <a:xfrm>
              <a:off x="8629478" y="1174710"/>
              <a:ext cx="1101686" cy="498664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4" name="Gerade Verbindung mit Pfeil 13"/>
            <p:cNvCxnSpPr/>
            <p:nvPr/>
          </p:nvCxnSpPr>
          <p:spPr>
            <a:xfrm flipH="1" flipV="1">
              <a:off x="7531510" y="2353202"/>
              <a:ext cx="9831" cy="92595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</p:grpSp>
      <p:sp>
        <p:nvSpPr>
          <p:cNvPr id="16" name="Textfeld 15"/>
          <p:cNvSpPr txBox="1"/>
          <p:nvPr/>
        </p:nvSpPr>
        <p:spPr>
          <a:xfrm>
            <a:off x="455191" y="3131765"/>
            <a:ext cx="2257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600" dirty="0"/>
              <a:t>Über die Schaltfläche rechts oben können Sie die dauerhafte Vorschau je nach Bedarf ein- und ausblenden.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7" name="Ellipse 16"/>
          <p:cNvSpPr/>
          <p:nvPr/>
        </p:nvSpPr>
        <p:spPr>
          <a:xfrm>
            <a:off x="209385" y="3131765"/>
            <a:ext cx="245806" cy="25563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10749967" y="2022748"/>
            <a:ext cx="245806" cy="25563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Rechteck 18"/>
          <p:cNvSpPr/>
          <p:nvPr/>
        </p:nvSpPr>
        <p:spPr>
          <a:xfrm>
            <a:off x="10968359" y="2267669"/>
            <a:ext cx="504056" cy="33658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A8FA825-3CA7-435A-B945-1711D5E28196}"/>
              </a:ext>
            </a:extLst>
          </p:cNvPr>
          <p:cNvGrpSpPr/>
          <p:nvPr/>
        </p:nvGrpSpPr>
        <p:grpSpPr>
          <a:xfrm>
            <a:off x="756000" y="1079573"/>
            <a:ext cx="5106900" cy="324000"/>
            <a:chOff x="273051" y="1214465"/>
            <a:chExt cx="5106900" cy="324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1C709288-ABD3-4C55-8B3F-C2B4B1A8192D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CBFE9CA-DB64-4E8A-AEC8-B1EF7C650A04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kern="0" dirty="0">
                  <a:solidFill>
                    <a:prstClr val="black"/>
                  </a:solidFill>
                  <a:latin typeface="+mj-lt"/>
                </a:rPr>
                <a:t>Ansicht </a:t>
              </a: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23A251D9-7DEF-4192-8F56-0B479D28464C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AA6A274E-0180-40AD-94CA-4D200B52581C}"/>
                </a:ext>
              </a:extLst>
            </p:cNvPr>
            <p:cNvSpPr/>
            <p:nvPr/>
          </p:nvSpPr>
          <p:spPr>
            <a:xfrm>
              <a:off x="4155951" y="1214465"/>
              <a:ext cx="1224000" cy="32400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13389DF4-7F17-4ADC-9162-03509AACAD2D}"/>
              </a:ext>
            </a:extLst>
          </p:cNvPr>
          <p:cNvSpPr/>
          <p:nvPr/>
        </p:nvSpPr>
        <p:spPr>
          <a:xfrm>
            <a:off x="5933200" y="1080000"/>
            <a:ext cx="1224000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11720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82F43DF-0C1B-49BA-985D-60C1F6BF89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441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82F43DF-0C1B-49BA-985D-60C1F6BF8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Bestellakten (Lesender Zugriff)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416289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6947123-BC74-4420-AD1B-E8FF37D6B7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7414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6947123-BC74-4420-AD1B-E8FF37D6B7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Was leistet die Bestellakte?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44" name="Rechteck 43"/>
          <p:cNvSpPr/>
          <p:nvPr/>
        </p:nvSpPr>
        <p:spPr>
          <a:xfrm>
            <a:off x="3479527" y="2555701"/>
            <a:ext cx="6244935" cy="30931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Es sind alle wesentlichen Informationen zu einer Bestellung sichtbar. Die Informationen stammen aus den IT-Systemen des EWN Einkaufes 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Es kann auf alle Bestellakten der EWN zugegriffen werden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latin typeface="+mj-lt"/>
              </a:rPr>
              <a:t> 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Es sind auch alle Bestellpositionen vorhanden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Die Dokumente der Bestellung werden aus den IT-Systemen der EWN in die Bestellakten übertragen und können eingesehen werden.</a:t>
            </a:r>
            <a:endParaRPr lang="de-DE" sz="1600" dirty="0"/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6385BEA-1889-4926-BD81-EE4A958311CC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F9AFA30-D332-4A69-B2AE-99F88456B6E3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Bestellakte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49051BE-C1A9-463F-8CAF-6DE2BB3DA2A3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26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5E1DA0C-FCD8-46F8-A8DD-BF17D46089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0608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5E1DA0C-FCD8-46F8-A8DD-BF17D46089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Akten- und Positionssuche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181049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EC15A9-0822-4337-88BC-EB7AB28C9B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0062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EC15A9-0822-4337-88BC-EB7AB28C9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6310" y="4139877"/>
            <a:ext cx="2561905" cy="27683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935" y="2246681"/>
            <a:ext cx="2580952" cy="47047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3928" y="4921848"/>
            <a:ext cx="2001936" cy="19361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Navigationsrecherche – Schnellsuche einer Bestellakte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9" name="Gleichschenkliges Dreieck 18"/>
          <p:cNvSpPr/>
          <p:nvPr/>
        </p:nvSpPr>
        <p:spPr>
          <a:xfrm rot="5400000">
            <a:off x="5167764" y="5824117"/>
            <a:ext cx="1760219" cy="335915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15231" y="1907629"/>
            <a:ext cx="56166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Öffnen Sie die Navigationsrecherche durch einen Klick auf die entsprechende Aktenart der linken Seitennavigation.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Geben Sie die </a:t>
            </a:r>
            <a:r>
              <a:rPr lang="de-DE" sz="1600" b="1" dirty="0">
                <a:solidFill>
                  <a:prstClr val="black"/>
                </a:solidFill>
                <a:latin typeface="+mj-lt"/>
              </a:rPr>
              <a:t>Bestellnummer oder den Kreditorennamen </a:t>
            </a:r>
            <a:r>
              <a:rPr lang="de-DE" sz="1600" dirty="0">
                <a:solidFill>
                  <a:prstClr val="black"/>
                </a:solidFill>
                <a:latin typeface="+mj-lt"/>
              </a:rPr>
              <a:t>der gewünschten Akte im Suchfeld ein. Eine Trefferliste wird automatisch eingeblendet.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Durch einen Doppelklick auf die gewünschte Akte wird diese im Arbeitsbereich aufgerufen.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aufgerufenen Akten werden unter der zugehörigen Aktenart aufgeführt, so dass Sie schnell darauf zugreifen können.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100000"/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7046031" y="3419797"/>
            <a:ext cx="2164520" cy="3320080"/>
            <a:chOff x="3057281" y="2083254"/>
            <a:chExt cx="2164520" cy="3320080"/>
          </a:xfrm>
        </p:grpSpPr>
        <p:sp>
          <p:nvSpPr>
            <p:cNvPr id="13" name="Rechteck 12"/>
            <p:cNvSpPr/>
            <p:nvPr/>
          </p:nvSpPr>
          <p:spPr>
            <a:xfrm>
              <a:off x="3057281" y="2083254"/>
              <a:ext cx="1258032" cy="328013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3110368" y="2411267"/>
              <a:ext cx="2111433" cy="2992067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Gleichschenkliges Dreieck 27"/>
          <p:cNvSpPr/>
          <p:nvPr/>
        </p:nvSpPr>
        <p:spPr>
          <a:xfrm rot="5400000">
            <a:off x="9056196" y="5396066"/>
            <a:ext cx="1760219" cy="335915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08706" y="1981432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1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839566" y="5672823"/>
            <a:ext cx="1483995" cy="48327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3695551" y="6012209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1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608705" y="2699841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1" name="Ellipse 30"/>
          <p:cNvSpPr/>
          <p:nvPr/>
        </p:nvSpPr>
        <p:spPr>
          <a:xfrm>
            <a:off x="608706" y="4428033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latin typeface="Calibri" panose="020F0502020204030204" pitchFamily="34" charset="0"/>
                <a:ea typeface="Times New Roman"/>
                <a:cs typeface="Times New Roman"/>
              </a:rPr>
              <a:t>3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873402" y="5026162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Rechteck 35"/>
          <p:cNvSpPr/>
          <p:nvPr/>
        </p:nvSpPr>
        <p:spPr>
          <a:xfrm>
            <a:off x="10711144" y="5129409"/>
            <a:ext cx="1656621" cy="59464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0536311" y="5023854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latin typeface="Calibri" panose="020F0502020204030204" pitchFamily="34" charset="0"/>
                <a:ea typeface="Times New Roman"/>
                <a:cs typeface="Times New Roman"/>
              </a:rPr>
              <a:t>3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5BEA9C9-83E9-42D2-A13C-F3E625216A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047" t="32641" r="9730" b="62862"/>
          <a:stretch/>
        </p:blipFill>
        <p:spPr>
          <a:xfrm>
            <a:off x="7560468" y="3783916"/>
            <a:ext cx="392907" cy="211567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FD2D28D-64AA-4E2A-B150-74882E608428}"/>
              </a:ext>
            </a:extLst>
          </p:cNvPr>
          <p:cNvGrpSpPr/>
          <p:nvPr/>
        </p:nvGrpSpPr>
        <p:grpSpPr>
          <a:xfrm>
            <a:off x="768855" y="1007565"/>
            <a:ext cx="6506996" cy="324000"/>
            <a:chOff x="273051" y="1214465"/>
            <a:chExt cx="6506996" cy="324000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028720E-4198-4088-82CD-E875C65DB8B4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EB4E0B6E-7C97-4088-8F43-7974DF09E231}"/>
                </a:ext>
              </a:extLst>
            </p:cNvPr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203078AB-2B7E-4E86-B520-01F8A89D0BB8}"/>
                </a:ext>
              </a:extLst>
            </p:cNvPr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Bestellaktensuche</a:t>
              </a: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440EE405-6130-4684-8736-59EAABB7DCB5}"/>
                </a:ext>
              </a:extLst>
            </p:cNvPr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Suchergebnisse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979CF3C2-2D18-476A-ACCB-A4E52C0B09FC}"/>
                </a:ext>
              </a:extLst>
            </p:cNvPr>
            <p:cNvSpPr/>
            <p:nvPr/>
          </p:nvSpPr>
          <p:spPr>
            <a:xfrm>
              <a:off x="5556047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Bestellpositionen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71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5222E66-AD09-4FF7-80AC-7681F7E664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5442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5222E66-AD09-4FF7-80AC-7681F7E664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Übergreifendes zur Lösung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1813504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DE3146F-DB2C-4384-AD47-F7A9955F08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8466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DE3146F-DB2C-4384-AD47-F7A9955F0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Grafik 32">
            <a:extLst>
              <a:ext uri="{FF2B5EF4-FFF2-40B4-BE49-F238E27FC236}">
                <a16:creationId xmlns:a16="http://schemas.microsoft.com/office/drawing/2014/main" id="{3726D5B8-E419-464F-9A0F-1A9857273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9" y="1794410"/>
            <a:ext cx="8759092" cy="40850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Bestellakten – Aktensuchmaske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327545" y="2340046"/>
            <a:ext cx="27583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Suchmaske erlaubt eine detaillierte Suche über </a:t>
            </a:r>
            <a:r>
              <a:rPr lang="de-DE" sz="1600" b="1" dirty="0"/>
              <a:t>mehrere Suchattribute</a:t>
            </a:r>
            <a:r>
              <a:rPr lang="de-DE" sz="1600" dirty="0"/>
              <a:t>, hierbei können Sie eins, mehrere oder Teile von Attributen angeben. Die vorgegebenen Attribute unterscheiden sich für die verschiedenen Aktenarten.</a:t>
            </a:r>
          </a:p>
          <a:p>
            <a:endParaRPr lang="de-DE" sz="1600" dirty="0"/>
          </a:p>
          <a:p>
            <a:r>
              <a:rPr lang="de-DE" sz="1600" dirty="0"/>
              <a:t>Die Suchfelder sind logisch „UND“-verknüpft. Es werden also nur Ergebnisse gefunden, die alle Suchattribute erfüllen. 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0C79766-F7BA-4042-B412-D175D6457515}"/>
              </a:ext>
            </a:extLst>
          </p:cNvPr>
          <p:cNvGrpSpPr/>
          <p:nvPr/>
        </p:nvGrpSpPr>
        <p:grpSpPr>
          <a:xfrm>
            <a:off x="768855" y="1007565"/>
            <a:ext cx="6506996" cy="324000"/>
            <a:chOff x="273051" y="1214465"/>
            <a:chExt cx="6506996" cy="324000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52B307F-4AE4-4393-9863-BC5ACFF70AD3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C0A9152F-8595-4AC8-8821-F3ACF7CF1B6B}"/>
                </a:ext>
              </a:extLst>
            </p:cNvPr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19B4BD38-3626-4780-94F6-906BEEFAC4BC}"/>
                </a:ext>
              </a:extLst>
            </p:cNvPr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Bestellaktensuche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A5031A63-035E-4B86-886F-29FD0F38F74A}"/>
                </a:ext>
              </a:extLst>
            </p:cNvPr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Suchergebnisse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D373AC0D-986F-402E-A0C5-6415F7D0464F}"/>
                </a:ext>
              </a:extLst>
            </p:cNvPr>
            <p:cNvSpPr/>
            <p:nvPr/>
          </p:nvSpPr>
          <p:spPr>
            <a:xfrm>
              <a:off x="5556047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Bestellpositionen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73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666D438-AA0E-4C11-81ED-888EBE53B3F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1438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666D438-AA0E-4C11-81ED-888EBE53B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Grafik 22">
            <a:extLst>
              <a:ext uri="{FF2B5EF4-FFF2-40B4-BE49-F238E27FC236}">
                <a16:creationId xmlns:a16="http://schemas.microsoft.com/office/drawing/2014/main" id="{BD2EEECB-A68F-40C2-9948-06B37B9DB3D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80" y="1547589"/>
            <a:ext cx="8773897" cy="47525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Bestellakten – Suchergebnisse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053503" y="3347789"/>
            <a:ext cx="2499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Ergebnisse werden in einer Trefferliste unterhalb der Suchmaske angezeigt. Durch einen Doppelklick auf die gewünschte Akte, öffnen Sie diese. 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2759447" y="1763613"/>
            <a:ext cx="6984776" cy="4536504"/>
            <a:chOff x="3845168" y="996409"/>
            <a:chExt cx="4769271" cy="4536504"/>
          </a:xfrm>
        </p:grpSpPr>
        <p:sp>
          <p:nvSpPr>
            <p:cNvPr id="26" name="Textfeld 2098"/>
            <p:cNvSpPr txBox="1"/>
            <p:nvPr/>
          </p:nvSpPr>
          <p:spPr>
            <a:xfrm>
              <a:off x="7171346" y="996409"/>
              <a:ext cx="1443093" cy="6050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/>
                  <a:cs typeface="Times New Roman"/>
                </a:rPr>
                <a:t>Anzahl der gefundenen Ergebnisse 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7564687" y="2034194"/>
              <a:ext cx="809351" cy="232410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3845168" y="3015390"/>
              <a:ext cx="4425096" cy="2517523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feld 2102"/>
            <p:cNvSpPr txBox="1"/>
            <p:nvPr/>
          </p:nvSpPr>
          <p:spPr>
            <a:xfrm>
              <a:off x="5518615" y="2281308"/>
              <a:ext cx="982980" cy="27559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/>
                  <a:cs typeface="Times New Roman"/>
                </a:rPr>
                <a:t>Ergebnisse</a:t>
              </a:r>
            </a:p>
          </p:txBody>
        </p:sp>
        <p:cxnSp>
          <p:nvCxnSpPr>
            <p:cNvPr id="30" name="Gerade Verbindung 11"/>
            <p:cNvCxnSpPr>
              <a:cxnSpLocks/>
              <a:endCxn id="28" idx="0"/>
            </p:cNvCxnSpPr>
            <p:nvPr/>
          </p:nvCxnSpPr>
          <p:spPr>
            <a:xfrm>
              <a:off x="6005937" y="2569186"/>
              <a:ext cx="51779" cy="446204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1" name="Gerade Verbindung 12"/>
            <p:cNvCxnSpPr>
              <a:cxnSpLocks/>
              <a:stCxn id="27" idx="0"/>
              <a:endCxn id="26" idx="2"/>
            </p:cNvCxnSpPr>
            <p:nvPr/>
          </p:nvCxnSpPr>
          <p:spPr>
            <a:xfrm flipH="1" flipV="1">
              <a:off x="7892892" y="1601409"/>
              <a:ext cx="76471" cy="432785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C0FD602-BF9E-421B-98F9-0B879874E0E1}"/>
              </a:ext>
            </a:extLst>
          </p:cNvPr>
          <p:cNvGrpSpPr/>
          <p:nvPr/>
        </p:nvGrpSpPr>
        <p:grpSpPr>
          <a:xfrm>
            <a:off x="768855" y="1007565"/>
            <a:ext cx="6506996" cy="324000"/>
            <a:chOff x="273051" y="1214465"/>
            <a:chExt cx="6506996" cy="324000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DDAE92D-0DE4-44F8-8D04-392ECF8E70C3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65F52ED5-A9B7-4A6F-AB8C-EFBC55B0B1E9}"/>
                </a:ext>
              </a:extLst>
            </p:cNvPr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B1156D08-3840-426C-897C-9D3FA9B41035}"/>
                </a:ext>
              </a:extLst>
            </p:cNvPr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Bestellaktensuche</a:t>
              </a: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AC2A56EB-D405-4E7E-9C7B-575ED13AE1EE}"/>
                </a:ext>
              </a:extLst>
            </p:cNvPr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Suchergebnisse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6A3EFEEF-D278-4C93-AC8E-9C271DD7432B}"/>
                </a:ext>
              </a:extLst>
            </p:cNvPr>
            <p:cNvSpPr/>
            <p:nvPr/>
          </p:nvSpPr>
          <p:spPr>
            <a:xfrm>
              <a:off x="5556047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Bestellpositionen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769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971913-D601-47CB-8E29-6E2F9F13F2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3910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971913-D601-47CB-8E29-6E2F9F13F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Grafik 18">
            <a:extLst>
              <a:ext uri="{FF2B5EF4-FFF2-40B4-BE49-F238E27FC236}">
                <a16:creationId xmlns:a16="http://schemas.microsoft.com/office/drawing/2014/main" id="{49D89408-A651-4D63-B2DD-40DB09682F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276" y="1619597"/>
            <a:ext cx="8117180" cy="529352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A50256A-0E22-412E-B8FD-FAFD405A38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3" b="71267"/>
          <a:stretch/>
        </p:blipFill>
        <p:spPr>
          <a:xfrm>
            <a:off x="9528199" y="264852"/>
            <a:ext cx="3338284" cy="10569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Bestellakten – Suchmaske Bestellpositionen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3" name="Rechteck 12"/>
          <p:cNvSpPr/>
          <p:nvPr/>
        </p:nvSpPr>
        <p:spPr>
          <a:xfrm>
            <a:off x="792000" y="6444000"/>
            <a:ext cx="7992000" cy="45353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028000" y="4809436"/>
            <a:ext cx="540000" cy="1800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915000" y="6516141"/>
            <a:ext cx="1621311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Suchergebnisse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75871" y="4665419"/>
            <a:ext cx="1368152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Suche starten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2675A45-BB9C-4C26-A14E-84F1A2C79AD8}"/>
              </a:ext>
            </a:extLst>
          </p:cNvPr>
          <p:cNvGrpSpPr/>
          <p:nvPr/>
        </p:nvGrpSpPr>
        <p:grpSpPr>
          <a:xfrm>
            <a:off x="768855" y="1007565"/>
            <a:ext cx="6506996" cy="324000"/>
            <a:chOff x="273051" y="1214465"/>
            <a:chExt cx="6506996" cy="324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0007A59-E129-4B90-8384-DBDDFB710441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1E1CC5E-FCC1-40C9-BCDB-7140E86CA17D}"/>
                </a:ext>
              </a:extLst>
            </p:cNvPr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44F57B97-CD4C-44E6-B87B-E98E9BF2898D}"/>
                </a:ext>
              </a:extLst>
            </p:cNvPr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Bestellaktensuche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A85F76B-050E-45DC-8C57-4E77A13A6CCB}"/>
                </a:ext>
              </a:extLst>
            </p:cNvPr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Suchergebnisse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3BD26705-4EF2-4D8A-AF96-22D862E5283C}"/>
                </a:ext>
              </a:extLst>
            </p:cNvPr>
            <p:cNvSpPr/>
            <p:nvPr/>
          </p:nvSpPr>
          <p:spPr>
            <a:xfrm>
              <a:off x="5556047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Bestellpositionen</a:t>
              </a: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9817374E-0825-41BD-B682-4FF601B763BE}"/>
              </a:ext>
            </a:extLst>
          </p:cNvPr>
          <p:cNvSpPr txBox="1"/>
          <p:nvPr/>
        </p:nvSpPr>
        <p:spPr>
          <a:xfrm>
            <a:off x="9460747" y="2799015"/>
            <a:ext cx="35958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nutzt die von SAP importierten Felder der Bestellpositionen.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sucht nur auf Ebene der Bestellpositionen.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69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aktendeckel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726624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6947123-BC74-4420-AD1B-E8FF37D6B7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9528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6947123-BC74-4420-AD1B-E8FF37D6B7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Grafik 28">
            <a:extLst>
              <a:ext uri="{FF2B5EF4-FFF2-40B4-BE49-F238E27FC236}">
                <a16:creationId xmlns:a16="http://schemas.microsoft.com/office/drawing/2014/main" id="{A4E455AE-EBCE-4011-95E7-C913E43BA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09" y="1876204"/>
            <a:ext cx="8863858" cy="41358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Der Aktendeckel – Kerninformation zu einer Bestellakte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44" name="Rechteck 43"/>
          <p:cNvSpPr/>
          <p:nvPr/>
        </p:nvSpPr>
        <p:spPr>
          <a:xfrm>
            <a:off x="9456191" y="1835621"/>
            <a:ext cx="3560877" cy="45089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Nach dem Öffnen einer Akte erscheint zunächst der digitale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Aktendeckel,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hier können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die allgemeinen Informationen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der Akte entnommen werden.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Die </a:t>
            </a:r>
            <a:r>
              <a:rPr lang="de-DE" sz="1600" b="1" dirty="0">
                <a:latin typeface="+mj-lt"/>
              </a:rPr>
              <a:t>Kopfdaten</a:t>
            </a:r>
            <a:r>
              <a:rPr lang="de-DE" sz="1600" dirty="0">
                <a:latin typeface="+mj-lt"/>
              </a:rPr>
              <a:t> zeigen die wichtigsten Informationen der Akte im Überblick. Die Daten stammen aus SAP und können in nscale nicht bearbeitet werden.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Darunter befinden sich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mehrere Reiter 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mit Detailinformationen der Bestellakte.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Die einzelnen Positionsdaten der Bestellakte erscheinen in diesem Bereich. Die Daten stammen aus SAP können nicht geändert werden. 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9384183" y="449991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2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9384183" y="316779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Ellipse 25"/>
          <p:cNvSpPr/>
          <p:nvPr/>
        </p:nvSpPr>
        <p:spPr>
          <a:xfrm>
            <a:off x="4667687" y="4715941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3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5A4C32F-04EF-4C04-A16A-58EEE7FFA64A}"/>
              </a:ext>
            </a:extLst>
          </p:cNvPr>
          <p:cNvSpPr/>
          <p:nvPr/>
        </p:nvSpPr>
        <p:spPr>
          <a:xfrm>
            <a:off x="995279" y="2195661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655C4E9-F01A-44BB-AC7B-8FD472BF6263}"/>
              </a:ext>
            </a:extLst>
          </p:cNvPr>
          <p:cNvSpPr/>
          <p:nvPr/>
        </p:nvSpPr>
        <p:spPr>
          <a:xfrm>
            <a:off x="6971943" y="3311813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2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9EC65AF-5418-4EEB-8423-F455B0BE0FBB}"/>
              </a:ext>
            </a:extLst>
          </p:cNvPr>
          <p:cNvSpPr/>
          <p:nvPr/>
        </p:nvSpPr>
        <p:spPr>
          <a:xfrm>
            <a:off x="9384183" y="5292005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3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BD1AF48-9987-41B1-B466-7A74E60A9833}"/>
              </a:ext>
            </a:extLst>
          </p:cNvPr>
          <p:cNvSpPr/>
          <p:nvPr/>
        </p:nvSpPr>
        <p:spPr>
          <a:xfrm>
            <a:off x="3333531" y="1007565"/>
            <a:ext cx="1334156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verknüpfte Bestellanforderungen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F8BD291-C8C5-49B3-B9EF-CCD27ED916A0}"/>
              </a:ext>
            </a:extLst>
          </p:cNvPr>
          <p:cNvGrpSpPr/>
          <p:nvPr/>
        </p:nvGrpSpPr>
        <p:grpSpPr>
          <a:xfrm>
            <a:off x="743223" y="1006081"/>
            <a:ext cx="2518300" cy="324000"/>
            <a:chOff x="273051" y="1214465"/>
            <a:chExt cx="2518300" cy="3240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0B7DB31-80E2-4F50-8D8E-B104EAB20F97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D96C75F3-6856-4926-9D9E-A0915189E291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0E410FFB-B339-4E3B-932E-AF05A5559E91}"/>
              </a:ext>
            </a:extLst>
          </p:cNvPr>
          <p:cNvSpPr/>
          <p:nvPr/>
        </p:nvSpPr>
        <p:spPr>
          <a:xfrm>
            <a:off x="4739695" y="1008000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Bestellpositionen</a:t>
            </a:r>
          </a:p>
        </p:txBody>
      </p:sp>
    </p:spTree>
    <p:extLst>
      <p:ext uri="{BB962C8B-B14F-4D97-AF65-F5344CB8AC3E}">
        <p14:creationId xmlns:p14="http://schemas.microsoft.com/office/powerpoint/2010/main" val="2168955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0964DF5-6CE3-4B95-8D7A-9B514F5FEC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8400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0964DF5-6CE3-4B95-8D7A-9B514F5FEC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fik 27">
            <a:extLst>
              <a:ext uri="{FF2B5EF4-FFF2-40B4-BE49-F238E27FC236}">
                <a16:creationId xmlns:a16="http://schemas.microsoft.com/office/drawing/2014/main" id="{6A647C1D-D52D-43B9-9BC5-600E38AA6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92" y="1946962"/>
            <a:ext cx="8833759" cy="47460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Der Aktendeckel – Verknüpfte Bestellanforderungen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356263" y="3322235"/>
            <a:ext cx="252028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Der Reiter „Verknüpfte Bestellanforderungen“  zeigt die verknüpften BANF-Akten der</a:t>
            </a:r>
            <a:r>
              <a:rPr lang="de-DE" sz="1600" dirty="0">
                <a:latin typeface="+mj-lt"/>
              </a:rPr>
              <a:t> Bestellakte an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Ein Doppelklick öffnet die verknüpfte BANF-Akte.</a:t>
            </a:r>
            <a:endParaRPr lang="de-DE" sz="1600" dirty="0"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184807" y="3336048"/>
            <a:ext cx="1175544" cy="252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792723" y="3597528"/>
            <a:ext cx="6231420" cy="169447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0104263" y="3373106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10104263" y="443838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" name="Ellipse 19"/>
          <p:cNvSpPr/>
          <p:nvPr/>
        </p:nvSpPr>
        <p:spPr>
          <a:xfrm>
            <a:off x="2557655" y="4094823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3058807" y="3134322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9152AE2-C336-445C-8813-A79E2606270E}"/>
              </a:ext>
            </a:extLst>
          </p:cNvPr>
          <p:cNvSpPr/>
          <p:nvPr/>
        </p:nvSpPr>
        <p:spPr>
          <a:xfrm>
            <a:off x="3333531" y="1007565"/>
            <a:ext cx="1334156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verknüpfte Bestellanforderungen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3D786F7-5231-47DD-BF0A-E3B075131458}"/>
              </a:ext>
            </a:extLst>
          </p:cNvPr>
          <p:cNvGrpSpPr/>
          <p:nvPr/>
        </p:nvGrpSpPr>
        <p:grpSpPr>
          <a:xfrm>
            <a:off x="743223" y="1006081"/>
            <a:ext cx="2518300" cy="324000"/>
            <a:chOff x="273051" y="1214465"/>
            <a:chExt cx="2518300" cy="324000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CBE8BE00-C526-41D6-A559-87367D2744D3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24EB9BD4-21C9-4B8E-8A8D-9BEA5CFA295F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D7B4BA71-832C-4539-8413-CEA773B8471B}"/>
              </a:ext>
            </a:extLst>
          </p:cNvPr>
          <p:cNvSpPr/>
          <p:nvPr/>
        </p:nvSpPr>
        <p:spPr>
          <a:xfrm>
            <a:off x="4739695" y="1008000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Bestellpositionen</a:t>
            </a:r>
          </a:p>
        </p:txBody>
      </p:sp>
    </p:spTree>
    <p:extLst>
      <p:ext uri="{BB962C8B-B14F-4D97-AF65-F5344CB8AC3E}">
        <p14:creationId xmlns:p14="http://schemas.microsoft.com/office/powerpoint/2010/main" val="2180210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0DEEF8E-BBEA-4154-99DC-BCE0496CAC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0292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0DEEF8E-BBEA-4154-99DC-BCE0496CAC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Grafik 21">
            <a:extLst>
              <a:ext uri="{FF2B5EF4-FFF2-40B4-BE49-F238E27FC236}">
                <a16:creationId xmlns:a16="http://schemas.microsoft.com/office/drawing/2014/main" id="{83C3BA32-A7D2-41A1-A099-F9607AF7F9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6" b="47762"/>
          <a:stretch/>
        </p:blipFill>
        <p:spPr>
          <a:xfrm>
            <a:off x="1751335" y="1691605"/>
            <a:ext cx="9715607" cy="32372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Der Aktendeckel – Ansicht: Bestellpositionen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2861958" y="4873151"/>
            <a:ext cx="303871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Der Reiter „Ansicht:</a:t>
            </a:r>
            <a:r>
              <a:rPr lang="de-DE" sz="1600" dirty="0">
                <a:latin typeface="+mj-lt"/>
              </a:rPr>
              <a:t> Bestellpositionen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“ dient zum Überblick über die einzelnen </a:t>
            </a:r>
            <a:r>
              <a:rPr lang="de-DE" sz="1600" dirty="0">
                <a:latin typeface="+mj-lt"/>
              </a:rPr>
              <a:t> Bestellpositionen der Bestellung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Die Bestellpositionen stammen aus SAP und können in nscale nicht geändert werden.</a:t>
            </a:r>
            <a:endParaRPr lang="de-DE" sz="1600" dirty="0"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282454" y="2228574"/>
            <a:ext cx="1044000" cy="180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169654" y="4004762"/>
            <a:ext cx="6297288" cy="78012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018013" y="2192598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Ellipse 16"/>
          <p:cNvSpPr/>
          <p:nvPr/>
        </p:nvSpPr>
        <p:spPr>
          <a:xfrm>
            <a:off x="2537950" y="4924022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4986222" y="3869682"/>
            <a:ext cx="263674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Ellipse 18"/>
          <p:cNvSpPr/>
          <p:nvPr/>
        </p:nvSpPr>
        <p:spPr>
          <a:xfrm>
            <a:off x="2537950" y="5978825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B2EF092-5257-46B4-994C-BD4F9C4DA210}"/>
              </a:ext>
            </a:extLst>
          </p:cNvPr>
          <p:cNvSpPr/>
          <p:nvPr/>
        </p:nvSpPr>
        <p:spPr>
          <a:xfrm>
            <a:off x="7852164" y="4873151"/>
            <a:ext cx="303871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Die Bestellpositionen erscheinen auch unter der Bestellung in der  Baumstruktur</a:t>
            </a:r>
            <a:endParaRPr lang="de-DE" sz="1600" dirty="0"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4E763ED-9F6E-4861-A7AB-E874FC39A587}"/>
              </a:ext>
            </a:extLst>
          </p:cNvPr>
          <p:cNvSpPr/>
          <p:nvPr/>
        </p:nvSpPr>
        <p:spPr>
          <a:xfrm>
            <a:off x="7600164" y="4924022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3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D1D894B-6104-4D0F-9610-CF0427CEC51C}"/>
              </a:ext>
            </a:extLst>
          </p:cNvPr>
          <p:cNvSpPr/>
          <p:nvPr/>
        </p:nvSpPr>
        <p:spPr>
          <a:xfrm>
            <a:off x="1889878" y="3632814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3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3C74C87-990F-47ED-9524-DB94613A7B26}"/>
              </a:ext>
            </a:extLst>
          </p:cNvPr>
          <p:cNvSpPr/>
          <p:nvPr/>
        </p:nvSpPr>
        <p:spPr>
          <a:xfrm>
            <a:off x="2141878" y="3344726"/>
            <a:ext cx="2052256" cy="86409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EA1B33D-A8AF-405C-81B1-9A16DF433F60}"/>
              </a:ext>
            </a:extLst>
          </p:cNvPr>
          <p:cNvSpPr/>
          <p:nvPr/>
        </p:nvSpPr>
        <p:spPr>
          <a:xfrm>
            <a:off x="3333531" y="1007565"/>
            <a:ext cx="1334156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verknüpfte Bestellanforderungen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5664F4A-095C-4891-8960-9FAB7533D52C}"/>
              </a:ext>
            </a:extLst>
          </p:cNvPr>
          <p:cNvGrpSpPr/>
          <p:nvPr/>
        </p:nvGrpSpPr>
        <p:grpSpPr>
          <a:xfrm>
            <a:off x="743223" y="1006081"/>
            <a:ext cx="2518300" cy="324000"/>
            <a:chOff x="273051" y="1214465"/>
            <a:chExt cx="2518300" cy="324000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1767AAF-1A0B-4B5A-A169-0682D2A6683F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BD33AC50-CCAE-4ACF-89ED-8DAC17EC9705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7541151A-3104-45A9-8F6D-2EE211065AEE}"/>
              </a:ext>
            </a:extLst>
          </p:cNvPr>
          <p:cNvSpPr/>
          <p:nvPr/>
        </p:nvSpPr>
        <p:spPr>
          <a:xfrm>
            <a:off x="4739695" y="1008000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Bestellpositionen</a:t>
            </a:r>
          </a:p>
        </p:txBody>
      </p:sp>
    </p:spTree>
    <p:extLst>
      <p:ext uri="{BB962C8B-B14F-4D97-AF65-F5344CB8AC3E}">
        <p14:creationId xmlns:p14="http://schemas.microsoft.com/office/powerpoint/2010/main" val="1498638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0DEEF8E-BBEA-4154-99DC-BCE0496CAC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0396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0DEEF8E-BBEA-4154-99DC-BCE0496CAC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Grafik 25">
            <a:extLst>
              <a:ext uri="{FF2B5EF4-FFF2-40B4-BE49-F238E27FC236}">
                <a16:creationId xmlns:a16="http://schemas.microsoft.com/office/drawing/2014/main" id="{2A5C86C4-81A3-4E19-ABFF-F2646B195C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"/>
          <a:stretch/>
        </p:blipFill>
        <p:spPr>
          <a:xfrm>
            <a:off x="904458" y="1619597"/>
            <a:ext cx="8713205" cy="52565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Der Aktendeckel – Ansicht Bestellpositionsdaten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212247" y="2032475"/>
            <a:ext cx="284434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Der Reiter „Eigenschafte</a:t>
            </a:r>
            <a:r>
              <a:rPr lang="de-DE" sz="1600" dirty="0">
                <a:latin typeface="+mj-lt"/>
              </a:rPr>
              <a:t>n: Bestellposition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“ dient zum Überblick über die Positionsdaten </a:t>
            </a:r>
            <a:r>
              <a:rPr lang="de-DE" sz="1600" dirty="0">
                <a:latin typeface="+mj-lt"/>
              </a:rPr>
              <a:t>der Bestellposition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Die Daten stammen aus SAP können in nscale nicht geändert werden.</a:t>
            </a:r>
            <a:endParaRPr lang="de-DE" sz="1600" dirty="0"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36009" y="1943605"/>
            <a:ext cx="8592190" cy="257317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71216" y="1907629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Ellipse 16"/>
          <p:cNvSpPr/>
          <p:nvPr/>
        </p:nvSpPr>
        <p:spPr>
          <a:xfrm>
            <a:off x="9960247" y="2083346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432F854-D142-422D-850D-9984E36994B9}"/>
              </a:ext>
            </a:extLst>
          </p:cNvPr>
          <p:cNvSpPr/>
          <p:nvPr/>
        </p:nvSpPr>
        <p:spPr>
          <a:xfrm>
            <a:off x="3333531" y="1007565"/>
            <a:ext cx="1334156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verknüpfte Bestellanforderungen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0D3C552-570A-4DD1-B003-13DBE44F470A}"/>
              </a:ext>
            </a:extLst>
          </p:cNvPr>
          <p:cNvGrpSpPr/>
          <p:nvPr/>
        </p:nvGrpSpPr>
        <p:grpSpPr>
          <a:xfrm>
            <a:off x="743223" y="1006081"/>
            <a:ext cx="2518300" cy="324000"/>
            <a:chOff x="273051" y="1214465"/>
            <a:chExt cx="2518300" cy="324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E310AC3-7BAC-47F6-9384-B74083AFA51B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8A9333D-545C-4B0A-B53E-FE3944E5CE25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F07C4F1C-CB77-4965-8904-21E3F0FD9E74}"/>
              </a:ext>
            </a:extLst>
          </p:cNvPr>
          <p:cNvSpPr/>
          <p:nvPr/>
        </p:nvSpPr>
        <p:spPr>
          <a:xfrm>
            <a:off x="4739695" y="1008000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Bestellpositionen</a:t>
            </a:r>
          </a:p>
        </p:txBody>
      </p:sp>
    </p:spTree>
    <p:extLst>
      <p:ext uri="{BB962C8B-B14F-4D97-AF65-F5344CB8AC3E}">
        <p14:creationId xmlns:p14="http://schemas.microsoft.com/office/powerpoint/2010/main" val="4265277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EE75B256-CF25-48E0-864F-6C511C377C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937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EE75B256-CF25-48E0-864F-6C511C377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Dokumente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4178251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971913-D601-47CB-8E29-6E2F9F13F2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17630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971913-D601-47CB-8E29-6E2F9F13F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B810083-4A18-4D52-AC91-7DD022CB46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207" b="63215"/>
          <a:stretch/>
        </p:blipFill>
        <p:spPr>
          <a:xfrm>
            <a:off x="311175" y="2267669"/>
            <a:ext cx="7776864" cy="28333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– Ansicht Bestelldokumente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C6C959D-BDD4-43F8-BD8D-FA340E8DD164}"/>
              </a:ext>
            </a:extLst>
          </p:cNvPr>
          <p:cNvSpPr/>
          <p:nvPr/>
        </p:nvSpPr>
        <p:spPr>
          <a:xfrm>
            <a:off x="6791895" y="2826402"/>
            <a:ext cx="1188000" cy="20586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42427A8-5B77-4B0E-904D-E188E0E549A3}"/>
              </a:ext>
            </a:extLst>
          </p:cNvPr>
          <p:cNvSpPr txBox="1"/>
          <p:nvPr/>
        </p:nvSpPr>
        <p:spPr>
          <a:xfrm>
            <a:off x="8664103" y="2528214"/>
            <a:ext cx="417646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Im Reiter „Ansicht: Bestelldokumente“ erscheinen alle Dokumente der Akte.   </a:t>
            </a:r>
          </a:p>
          <a:p>
            <a:pPr>
              <a:lnSpc>
                <a:spcPct val="105000"/>
              </a:lnSpc>
            </a:pPr>
            <a:endParaRPr lang="de-DE" sz="1600" dirty="0"/>
          </a:p>
          <a:p>
            <a:pPr>
              <a:lnSpc>
                <a:spcPct val="105000"/>
              </a:lnSpc>
            </a:pPr>
            <a:r>
              <a:rPr lang="de-DE" sz="1600" dirty="0"/>
              <a:t>Jeder Nutzer kann für sich eigene Ansichten der Dokumente erstellen und speichern.</a:t>
            </a:r>
          </a:p>
          <a:p>
            <a:pPr>
              <a:lnSpc>
                <a:spcPct val="105000"/>
              </a:lnSpc>
            </a:pPr>
            <a:endParaRPr lang="de-DE" sz="1600" dirty="0"/>
          </a:p>
          <a:p>
            <a:pPr>
              <a:lnSpc>
                <a:spcPct val="105000"/>
              </a:lnSpc>
            </a:pPr>
            <a:r>
              <a:rPr lang="de-DE" sz="1600" dirty="0"/>
              <a:t>Die Dokumente können nach den Spalten in der Dokumentenansicht gefiltert werden.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FBC667A-F459-4EC7-A891-E3322C29AAAE}"/>
              </a:ext>
            </a:extLst>
          </p:cNvPr>
          <p:cNvSpPr/>
          <p:nvPr/>
        </p:nvSpPr>
        <p:spPr>
          <a:xfrm>
            <a:off x="3459996" y="4640323"/>
            <a:ext cx="4628043" cy="42472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86B461-92D5-43F7-B9E9-0CFC23CBDE2E}"/>
              </a:ext>
            </a:extLst>
          </p:cNvPr>
          <p:cNvSpPr txBox="1"/>
          <p:nvPr/>
        </p:nvSpPr>
        <p:spPr>
          <a:xfrm>
            <a:off x="4271615" y="5209060"/>
            <a:ext cx="2923740" cy="41549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2000" dirty="0"/>
              <a:t>Dokumente der Akte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9F01873-E30E-4E8D-9D65-78BC3623230E}"/>
              </a:ext>
            </a:extLst>
          </p:cNvPr>
          <p:cNvSpPr/>
          <p:nvPr/>
        </p:nvSpPr>
        <p:spPr>
          <a:xfrm>
            <a:off x="507667" y="3824359"/>
            <a:ext cx="2611819" cy="21602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2A9F639-96F2-4545-A332-6BD2FA2B5545}"/>
              </a:ext>
            </a:extLst>
          </p:cNvPr>
          <p:cNvSpPr/>
          <p:nvPr/>
        </p:nvSpPr>
        <p:spPr>
          <a:xfrm>
            <a:off x="7908047" y="2564246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13D827B-8C42-4BEB-81A7-05A09F5D4958}"/>
              </a:ext>
            </a:extLst>
          </p:cNvPr>
          <p:cNvSpPr/>
          <p:nvPr/>
        </p:nvSpPr>
        <p:spPr>
          <a:xfrm>
            <a:off x="8441831" y="2576068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AE87A76-4658-4C8E-B75B-52B9DD398E86}"/>
              </a:ext>
            </a:extLst>
          </p:cNvPr>
          <p:cNvGrpSpPr/>
          <p:nvPr/>
        </p:nvGrpSpPr>
        <p:grpSpPr>
          <a:xfrm>
            <a:off x="756000" y="1079573"/>
            <a:ext cx="5106900" cy="324000"/>
            <a:chOff x="273051" y="1214465"/>
            <a:chExt cx="5106900" cy="324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52731057-8084-4F15-8C50-E75494BFEB21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E23459B-B2D0-44D7-B358-75BC49D41D8D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kern="0" dirty="0">
                  <a:solidFill>
                    <a:prstClr val="black"/>
                  </a:solidFill>
                  <a:latin typeface="+mj-lt"/>
                </a:rPr>
                <a:t>Ansicht </a:t>
              </a: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C6D8D71C-89C1-42AA-B185-A243EB83E03E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AF0AE8EE-7C2F-4246-B26D-A8F41B752A6D}"/>
                </a:ext>
              </a:extLst>
            </p:cNvPr>
            <p:cNvSpPr/>
            <p:nvPr/>
          </p:nvSpPr>
          <p:spPr>
            <a:xfrm>
              <a:off x="4155951" y="1214465"/>
              <a:ext cx="1224000" cy="32400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5551B62C-7F99-4CE2-AB4C-3659548B1F8F}"/>
              </a:ext>
            </a:extLst>
          </p:cNvPr>
          <p:cNvSpPr/>
          <p:nvPr/>
        </p:nvSpPr>
        <p:spPr>
          <a:xfrm>
            <a:off x="5933200" y="1080000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404147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C914E2E-B5F3-44CE-B4E6-8A4ADFA004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7518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C914E2E-B5F3-44CE-B4E6-8A4ADFA00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EWN nscale Beschaffungsakte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71415" y="2839665"/>
            <a:ext cx="8126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Ist eine Lösung für alle Beteiligten an Beschaffungen innerhalb der EWN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Gewährleistet den einfachen Zugang zu Informationen, ein SAP Zugang ist nicht notwendig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Ermöglicht die Zusammenarbeit von Einkauf und Fachabteilungen bei der Vergabe von Aufträgen und der Auswertung von Angeboten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Zentralisiert alle Beschaffungsdokumente an einem Ort, es gehen keine Kopien oder Dokumente mehr durch das Haus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768855" y="1007565"/>
            <a:ext cx="3812600" cy="324000"/>
            <a:chOff x="273051" y="1214465"/>
            <a:chExt cx="3812600" cy="324000"/>
          </a:xfrm>
        </p:grpSpPr>
        <p:sp>
          <p:nvSpPr>
            <p:cNvPr id="21" name="Rechteck 20"/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Übergreifendes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Anmeldung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235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6736226-BEE8-4106-844B-CD79FE40C5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970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6736226-BEE8-4106-844B-CD79FE40C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40579997-643E-47B8-A3E5-40C097A64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31" y="1677481"/>
            <a:ext cx="8424936" cy="51270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– Suchmaske Bestelldokumente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820787" y="2627709"/>
            <a:ext cx="35958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nutzt die, in der Verstichwortung und durch den Eingangsweg angegebenen, Attribute.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bezieht sich immer auf die Aktenart, in der Sie die Dokumentensuche gestartet haben.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Ein Doppelklick auf ein Dokument, öffnet das Dokument zur Ansicht</a:t>
            </a: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64000" y="6480000"/>
            <a:ext cx="8316000" cy="3960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061704" y="4873449"/>
            <a:ext cx="900000" cy="1800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096151" y="4809435"/>
            <a:ext cx="1368152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Suche starten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5AA944-E76D-4498-82E1-C21C9213E7B0}"/>
              </a:ext>
            </a:extLst>
          </p:cNvPr>
          <p:cNvSpPr/>
          <p:nvPr/>
        </p:nvSpPr>
        <p:spPr>
          <a:xfrm>
            <a:off x="9552557" y="5616069"/>
            <a:ext cx="263674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1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1F3D7C6-E46B-4C3F-97E6-82B823036CFE}"/>
              </a:ext>
            </a:extLst>
          </p:cNvPr>
          <p:cNvSpPr/>
          <p:nvPr/>
        </p:nvSpPr>
        <p:spPr>
          <a:xfrm>
            <a:off x="9096151" y="6552173"/>
            <a:ext cx="263674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Calibri" panose="020F0502020204030204" pitchFamily="34" charset="0"/>
              </a:rPr>
              <a:t>1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A6CAAF3-E75A-425F-BCD3-5FBF886FE738}"/>
              </a:ext>
            </a:extLst>
          </p:cNvPr>
          <p:cNvGrpSpPr/>
          <p:nvPr/>
        </p:nvGrpSpPr>
        <p:grpSpPr>
          <a:xfrm>
            <a:off x="756000" y="1079573"/>
            <a:ext cx="5106900" cy="324000"/>
            <a:chOff x="273051" y="1214465"/>
            <a:chExt cx="5106900" cy="324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CFA1DE5-DC99-4C75-B927-684DEEB8A0D7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B6CE8F1-73DD-4D10-AB69-9546F164DFA0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kern="0" dirty="0">
                  <a:solidFill>
                    <a:prstClr val="black"/>
                  </a:solidFill>
                  <a:latin typeface="+mj-lt"/>
                </a:rPr>
                <a:t>Ansicht </a:t>
              </a: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D6C247C-7334-48F6-B26B-115B78BD5E8E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66224E5-1F33-4DC9-96D3-3F92479F99A7}"/>
                </a:ext>
              </a:extLst>
            </p:cNvPr>
            <p:cNvSpPr/>
            <p:nvPr/>
          </p:nvSpPr>
          <p:spPr>
            <a:xfrm>
              <a:off x="4155951" y="1214465"/>
              <a:ext cx="1224000" cy="32400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EA9496A1-F062-479F-A742-A3039A5407C3}"/>
              </a:ext>
            </a:extLst>
          </p:cNvPr>
          <p:cNvSpPr/>
          <p:nvPr/>
        </p:nvSpPr>
        <p:spPr>
          <a:xfrm>
            <a:off x="5933200" y="1080000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84487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10D4D4A-2896-4627-AFF7-6855EA49D8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8662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10D4D4A-2896-4627-AFF7-6855EA49D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78" y="1767609"/>
            <a:ext cx="5029489" cy="50677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– Dokumentenvorschau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75271" y="3995861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In der Dokumentenvorschau werden Dokumente lediglich zur Ansicht geöffnet und können nicht bearbeitet werden.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Dokumente können aus der Dokumentenvorschau gedruckt werden.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Inhalte der geöffneten Dokumente können kopiert und anderswo eingefügt  werden.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Das Vorschaufenster kann bspw. auf einen zweiten Bildschirm verschoben werden und wird je nach ausgewähltem Dokument aktualisiert.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DEFA9FF-96F4-4365-AF71-762448E483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14" b="60150"/>
          <a:stretch/>
        </p:blipFill>
        <p:spPr>
          <a:xfrm>
            <a:off x="815230" y="1664441"/>
            <a:ext cx="5720759" cy="2115396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CD4890E-7874-4E48-BC63-4D34519AA23F}"/>
              </a:ext>
            </a:extLst>
          </p:cNvPr>
          <p:cNvSpPr/>
          <p:nvPr/>
        </p:nvSpPr>
        <p:spPr>
          <a:xfrm>
            <a:off x="3119487" y="2483693"/>
            <a:ext cx="170261" cy="171763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409AF50-D4CF-499D-94FE-44CAD0C5B813}"/>
              </a:ext>
            </a:extLst>
          </p:cNvPr>
          <p:cNvSpPr/>
          <p:nvPr/>
        </p:nvSpPr>
        <p:spPr>
          <a:xfrm>
            <a:off x="7692023" y="1547589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25A715B-2FDA-4E8C-BD92-B960B94CF7EB}"/>
              </a:ext>
            </a:extLst>
          </p:cNvPr>
          <p:cNvSpPr/>
          <p:nvPr/>
        </p:nvSpPr>
        <p:spPr>
          <a:xfrm>
            <a:off x="1175271" y="4031893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E70E782-DC25-4D05-865A-463A9CC4E4F3}"/>
              </a:ext>
            </a:extLst>
          </p:cNvPr>
          <p:cNvSpPr/>
          <p:nvPr/>
        </p:nvSpPr>
        <p:spPr>
          <a:xfrm>
            <a:off x="5469505" y="2051645"/>
            <a:ext cx="864000" cy="171763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F98F137-7CA3-4B61-B149-75B91D3C91BE}"/>
              </a:ext>
            </a:extLst>
          </p:cNvPr>
          <p:cNvGrpSpPr/>
          <p:nvPr/>
        </p:nvGrpSpPr>
        <p:grpSpPr>
          <a:xfrm>
            <a:off x="756000" y="1079573"/>
            <a:ext cx="5106900" cy="324000"/>
            <a:chOff x="273051" y="1214465"/>
            <a:chExt cx="5106900" cy="324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0A56DAA-2A13-4555-B64E-4ABDA34E75D5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47D36B2-6E28-47B1-92E7-E8CDCDCC4D2A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kern="0" dirty="0">
                  <a:solidFill>
                    <a:prstClr val="black"/>
                  </a:solidFill>
                  <a:latin typeface="+mj-lt"/>
                </a:rPr>
                <a:t>Ansicht </a:t>
              </a: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7EAD748F-3EBC-40AA-8225-A6E6733CB02B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9EDDCCA-DC0B-42A1-A695-A9E255ADE202}"/>
                </a:ext>
              </a:extLst>
            </p:cNvPr>
            <p:cNvSpPr/>
            <p:nvPr/>
          </p:nvSpPr>
          <p:spPr>
            <a:xfrm>
              <a:off x="41559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10806C87-39F9-4E09-99B2-13A656E8DB78}"/>
              </a:ext>
            </a:extLst>
          </p:cNvPr>
          <p:cNvSpPr/>
          <p:nvPr/>
        </p:nvSpPr>
        <p:spPr>
          <a:xfrm>
            <a:off x="5933200" y="1080000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1340081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92678E2B-8408-4718-AB1F-6CBACC3D3C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0201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92678E2B-8408-4718-AB1F-6CBACC3D3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464" y="1619597"/>
            <a:ext cx="9649072" cy="52265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– dauerhafte Vorschau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104263" y="1691605"/>
            <a:ext cx="3168352" cy="5131490"/>
            <a:chOff x="6268719" y="1174710"/>
            <a:chExt cx="3462445" cy="5998751"/>
          </a:xfrm>
        </p:grpSpPr>
        <p:sp>
          <p:nvSpPr>
            <p:cNvPr id="10" name="Rechteck 9"/>
            <p:cNvSpPr/>
            <p:nvPr/>
          </p:nvSpPr>
          <p:spPr>
            <a:xfrm>
              <a:off x="6268719" y="1511846"/>
              <a:ext cx="2675228" cy="5661615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777" y="1746343"/>
              <a:ext cx="2591387" cy="691036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" name="Gerade Verbindung 9"/>
            <p:cNvCxnSpPr/>
            <p:nvPr/>
          </p:nvCxnSpPr>
          <p:spPr>
            <a:xfrm flipV="1">
              <a:off x="7139777" y="1174711"/>
              <a:ext cx="1096242" cy="498662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3" name="Gerade Verbindung 11"/>
            <p:cNvCxnSpPr/>
            <p:nvPr/>
          </p:nvCxnSpPr>
          <p:spPr>
            <a:xfrm>
              <a:off x="8629478" y="1174710"/>
              <a:ext cx="1101686" cy="498664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4" name="Gerade Verbindung mit Pfeil 13"/>
            <p:cNvCxnSpPr/>
            <p:nvPr/>
          </p:nvCxnSpPr>
          <p:spPr>
            <a:xfrm flipH="1" flipV="1">
              <a:off x="7531510" y="2353202"/>
              <a:ext cx="9831" cy="92595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</p:grpSp>
      <p:sp>
        <p:nvSpPr>
          <p:cNvPr id="16" name="Textfeld 15"/>
          <p:cNvSpPr txBox="1"/>
          <p:nvPr/>
        </p:nvSpPr>
        <p:spPr>
          <a:xfrm>
            <a:off x="455191" y="3131765"/>
            <a:ext cx="2257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600" dirty="0"/>
              <a:t>Über die Schaltfläche rechts oben können Sie die dauerhafte Vorschau je nach Bedarf ein- und ausblenden.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7" name="Ellipse 16"/>
          <p:cNvSpPr/>
          <p:nvPr/>
        </p:nvSpPr>
        <p:spPr>
          <a:xfrm>
            <a:off x="209385" y="3131765"/>
            <a:ext cx="245806" cy="25563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10749967" y="2022748"/>
            <a:ext cx="245806" cy="25563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Rechteck 18"/>
          <p:cNvSpPr/>
          <p:nvPr/>
        </p:nvSpPr>
        <p:spPr>
          <a:xfrm>
            <a:off x="10968359" y="2267669"/>
            <a:ext cx="504056" cy="33658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7818633-7E01-4387-ACC3-B5050C3D3504}"/>
              </a:ext>
            </a:extLst>
          </p:cNvPr>
          <p:cNvGrpSpPr/>
          <p:nvPr/>
        </p:nvGrpSpPr>
        <p:grpSpPr>
          <a:xfrm>
            <a:off x="756000" y="1079573"/>
            <a:ext cx="5106900" cy="324000"/>
            <a:chOff x="273051" y="1214465"/>
            <a:chExt cx="5106900" cy="324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C67F4D3-D7FF-410D-913F-879382B1E8E7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E180E50-86BF-4746-9BD4-A53894115CE2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kern="0" dirty="0">
                  <a:solidFill>
                    <a:prstClr val="black"/>
                  </a:solidFill>
                  <a:latin typeface="+mj-lt"/>
                </a:rPr>
                <a:t>Ansicht </a:t>
              </a: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D9EF41A9-675A-4090-A41F-D605C3AFC07B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80CBC69-62A9-495B-93E8-7B0761863D6A}"/>
                </a:ext>
              </a:extLst>
            </p:cNvPr>
            <p:cNvSpPr/>
            <p:nvPr/>
          </p:nvSpPr>
          <p:spPr>
            <a:xfrm>
              <a:off x="4155951" y="1214465"/>
              <a:ext cx="1224000" cy="32400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D48612B3-0951-4D41-A155-B6F91A890291}"/>
              </a:ext>
            </a:extLst>
          </p:cNvPr>
          <p:cNvSpPr/>
          <p:nvPr/>
        </p:nvSpPr>
        <p:spPr>
          <a:xfrm>
            <a:off x="5933200" y="1080000"/>
            <a:ext cx="1224000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1393404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61BACE62-E488-4F50-8F14-C057DCB3E94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3239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61BACE62-E488-4F50-8F14-C057DCB3E9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Anfrageakten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3921752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E83D25E-FC11-4980-A227-DE1D8D7533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4924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E83D25E-FC11-4980-A227-DE1D8D753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Berechtigung der Anfrageakte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34" name="Rechteck 33"/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36" name="Rechteck 35"/>
          <p:cNvSpPr/>
          <p:nvPr/>
        </p:nvSpPr>
        <p:spPr>
          <a:xfrm>
            <a:off x="3407655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37" name="Rechteck 36"/>
          <p:cNvSpPr/>
          <p:nvPr/>
        </p:nvSpPr>
        <p:spPr>
          <a:xfrm>
            <a:off x="47037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Anfragen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951D43B-F97D-4143-BAE1-58BED9B25F41}"/>
              </a:ext>
            </a:extLst>
          </p:cNvPr>
          <p:cNvSpPr/>
          <p:nvPr/>
        </p:nvSpPr>
        <p:spPr>
          <a:xfrm>
            <a:off x="59980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Anfragepositionen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9D96C6C-C735-460F-9C92-D6C9CD304E31}"/>
              </a:ext>
            </a:extLst>
          </p:cNvPr>
          <p:cNvSpPr txBox="1"/>
          <p:nvPr/>
        </p:nvSpPr>
        <p:spPr>
          <a:xfrm>
            <a:off x="2903463" y="2699717"/>
            <a:ext cx="7773476" cy="298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/>
              <a:t>Für Mitarbeiter sind n</a:t>
            </a:r>
            <a:r>
              <a:rPr lang="de-DE" sz="2000" dirty="0"/>
              <a:t>icht alle Anfrageakten sichtbar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/>
              <a:t>Die Berechtigung auf Anfrageakten vergibt der Einkauf der EWN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Mitarbeiter mit dem Recht an Anfrageakten besitzen auch schreibende Rechte, können also Felder und Dokumente der Akte bearbeiten 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Das Anlegen neuer Dokumente ist möglich (z.B. A</a:t>
            </a:r>
            <a:r>
              <a:rPr lang="de-DE" dirty="0"/>
              <a:t>ngebotsauswertung)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00681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E83D25E-FC11-4980-A227-DE1D8D7533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4958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E83D25E-FC11-4980-A227-DE1D8D753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Überblick Einkaufsprozess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9D96C6C-C735-460F-9C92-D6C9CD304E31}"/>
              </a:ext>
            </a:extLst>
          </p:cNvPr>
          <p:cNvSpPr txBox="1"/>
          <p:nvPr/>
        </p:nvSpPr>
        <p:spPr>
          <a:xfrm>
            <a:off x="1031255" y="1907629"/>
            <a:ext cx="11305256" cy="4926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dirty="0"/>
              <a:t>Wenn innerhalb eines Beschaffungsprozesses Anfragen an mehrere Anbieter gestellt werden, bildet eine Submission diesen Prozess ab und bildet die Klammer um die Anfragen:</a:t>
            </a:r>
            <a:endParaRPr lang="de-DE" sz="2000" dirty="0"/>
          </a:p>
          <a:p>
            <a:pPr>
              <a:lnSpc>
                <a:spcPct val="105000"/>
              </a:lnSpc>
            </a:pPr>
            <a:endParaRPr lang="de-DE" sz="2000" dirty="0"/>
          </a:p>
          <a:p>
            <a:pPr>
              <a:lnSpc>
                <a:spcPct val="105000"/>
              </a:lnSpc>
            </a:pPr>
            <a:endParaRPr lang="de-DE" dirty="0"/>
          </a:p>
          <a:p>
            <a:pPr>
              <a:lnSpc>
                <a:spcPct val="105000"/>
              </a:lnSpc>
            </a:pPr>
            <a:endParaRPr lang="de-DE" sz="2000" dirty="0"/>
          </a:p>
          <a:p>
            <a:pPr>
              <a:lnSpc>
                <a:spcPct val="105000"/>
              </a:lnSpc>
            </a:pPr>
            <a:endParaRPr lang="de-DE" dirty="0"/>
          </a:p>
          <a:p>
            <a:pPr>
              <a:lnSpc>
                <a:spcPct val="105000"/>
              </a:lnSpc>
            </a:pPr>
            <a:endParaRPr lang="de-DE" sz="2000" dirty="0"/>
          </a:p>
          <a:p>
            <a:pPr lvl="3">
              <a:lnSpc>
                <a:spcPct val="105000"/>
              </a:lnSpc>
            </a:pPr>
            <a:r>
              <a:rPr lang="de-DE" b="1" dirty="0"/>
              <a:t>Submission</a:t>
            </a:r>
          </a:p>
          <a:p>
            <a:pPr marL="1854952" lvl="3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/>
              <a:t>übergreifende Dokumente zum Beschaffungsvorgang liegen in der </a:t>
            </a:r>
            <a:r>
              <a:rPr lang="de-DE" dirty="0" err="1"/>
              <a:t>Submisson</a:t>
            </a:r>
            <a:endParaRPr lang="de-DE" dirty="0"/>
          </a:p>
          <a:p>
            <a:pPr marL="1854952" lvl="3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/>
              <a:t>Die Auswertung der Anfragen und Vergabeunterlagen liegen in der Submission</a:t>
            </a:r>
          </a:p>
          <a:p>
            <a:pPr lvl="3">
              <a:lnSpc>
                <a:spcPct val="105000"/>
              </a:lnSpc>
            </a:pPr>
            <a:endParaRPr lang="de-DE" dirty="0"/>
          </a:p>
          <a:p>
            <a:pPr lvl="3">
              <a:lnSpc>
                <a:spcPct val="105000"/>
              </a:lnSpc>
            </a:pPr>
            <a:r>
              <a:rPr lang="de-DE" b="1" dirty="0"/>
              <a:t>Anfragen</a:t>
            </a:r>
          </a:p>
          <a:p>
            <a:pPr marL="1854952" lvl="3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/>
              <a:t>Anfrage an Dienstleister liegen in der entsprechenden Anfrage</a:t>
            </a:r>
          </a:p>
          <a:p>
            <a:pPr marL="1854952" lvl="3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/>
              <a:t>Angebote der Dienstleister liegen in der entsprechenden Anfrage</a:t>
            </a:r>
          </a:p>
          <a:p>
            <a:pPr>
              <a:lnSpc>
                <a:spcPct val="105000"/>
              </a:lnSpc>
            </a:pP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C96A2E7-ADFB-4482-B34C-989FE81F3ABA}"/>
              </a:ext>
            </a:extLst>
          </p:cNvPr>
          <p:cNvSpPr/>
          <p:nvPr/>
        </p:nvSpPr>
        <p:spPr>
          <a:xfrm>
            <a:off x="5460159" y="2843733"/>
            <a:ext cx="2160000" cy="360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20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DC6DA88-F4F8-41CB-8E72-C0C923918713}"/>
              </a:ext>
            </a:extLst>
          </p:cNvPr>
          <p:cNvSpPr/>
          <p:nvPr/>
        </p:nvSpPr>
        <p:spPr>
          <a:xfrm>
            <a:off x="2975951" y="3563853"/>
            <a:ext cx="2160000" cy="360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2000" b="1" dirty="0">
                <a:solidFill>
                  <a:schemeClr val="tx1"/>
                </a:solidFill>
              </a:rPr>
              <a:t>Anfrage 1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6F23D8E-5606-4DDC-8070-0C2B2C1BF50D}"/>
              </a:ext>
            </a:extLst>
          </p:cNvPr>
          <p:cNvSpPr/>
          <p:nvPr/>
        </p:nvSpPr>
        <p:spPr>
          <a:xfrm>
            <a:off x="5460159" y="3563853"/>
            <a:ext cx="2160000" cy="360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2000" b="1" dirty="0">
                <a:solidFill>
                  <a:schemeClr val="tx1"/>
                </a:solidFill>
              </a:rPr>
              <a:t>Anfrage 2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2AE9C2E-109C-4609-A461-B0C14E9EF3C9}"/>
              </a:ext>
            </a:extLst>
          </p:cNvPr>
          <p:cNvSpPr/>
          <p:nvPr/>
        </p:nvSpPr>
        <p:spPr>
          <a:xfrm>
            <a:off x="7872255" y="3563853"/>
            <a:ext cx="2160000" cy="360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b="1" dirty="0">
                <a:solidFill>
                  <a:schemeClr val="tx1"/>
                </a:solidFill>
              </a:rPr>
              <a:t>Anfrage 3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9887F64-E9C4-43DF-BBFA-8DC13E436A8B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4055951" y="3203733"/>
            <a:ext cx="2484208" cy="360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EA3A0D4-5953-4E0A-9B89-70EEAEE34A50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6540159" y="3203733"/>
            <a:ext cx="0" cy="360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F314E8B-77A0-4794-A070-15FDE7335108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>
            <a:off x="6540159" y="3203733"/>
            <a:ext cx="2412096" cy="3601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400FE64-5441-4A5B-85E7-0A715A4B309D}"/>
              </a:ext>
            </a:extLst>
          </p:cNvPr>
          <p:cNvGrpSpPr/>
          <p:nvPr/>
        </p:nvGrpSpPr>
        <p:grpSpPr>
          <a:xfrm>
            <a:off x="743223" y="1125276"/>
            <a:ext cx="2518300" cy="324000"/>
            <a:chOff x="273051" y="1214465"/>
            <a:chExt cx="2518300" cy="32400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A573625D-E4F8-4791-BC28-019B138961F8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9C5B991-5A42-422E-941C-E0BBB0473736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FD704C0C-7E80-453C-80BE-43D2D57E56B3}"/>
              </a:ext>
            </a:extLst>
          </p:cNvPr>
          <p:cNvSpPr/>
          <p:nvPr/>
        </p:nvSpPr>
        <p:spPr>
          <a:xfrm>
            <a:off x="3333667" y="111554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9443CEB-95D0-4BE7-A962-55E4213E6E5F}"/>
              </a:ext>
            </a:extLst>
          </p:cNvPr>
          <p:cNvSpPr/>
          <p:nvPr/>
        </p:nvSpPr>
        <p:spPr>
          <a:xfrm>
            <a:off x="4629811" y="111554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Anfragen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6227B9A-033F-4A71-B9E7-492813FFB1F3}"/>
              </a:ext>
            </a:extLst>
          </p:cNvPr>
          <p:cNvSpPr/>
          <p:nvPr/>
        </p:nvSpPr>
        <p:spPr>
          <a:xfrm>
            <a:off x="5924111" y="111554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Anfragepositionen</a:t>
            </a:r>
          </a:p>
        </p:txBody>
      </p:sp>
    </p:spTree>
    <p:extLst>
      <p:ext uri="{BB962C8B-B14F-4D97-AF65-F5344CB8AC3E}">
        <p14:creationId xmlns:p14="http://schemas.microsoft.com/office/powerpoint/2010/main" val="3187056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E83D25E-FC11-4980-A227-DE1D8D7533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745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E83D25E-FC11-4980-A227-DE1D8D753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Abbildung in nscale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7024A9-2025-4193-9660-7A2DBE5CB4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77760" b="70297"/>
          <a:stretch/>
        </p:blipFill>
        <p:spPr>
          <a:xfrm>
            <a:off x="815231" y="1907629"/>
            <a:ext cx="5760639" cy="4167482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6D6505E-982F-47CA-BF64-5D09AE1DE97F}"/>
              </a:ext>
            </a:extLst>
          </p:cNvPr>
          <p:cNvCxnSpPr/>
          <p:nvPr/>
        </p:nvCxnSpPr>
        <p:spPr>
          <a:xfrm flipH="1">
            <a:off x="6215831" y="4763544"/>
            <a:ext cx="684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9D96C6C-C735-460F-9C92-D6C9CD304E31}"/>
              </a:ext>
            </a:extLst>
          </p:cNvPr>
          <p:cNvSpPr txBox="1"/>
          <p:nvPr/>
        </p:nvSpPr>
        <p:spPr>
          <a:xfrm>
            <a:off x="7017807" y="4547520"/>
            <a:ext cx="2592288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2000" dirty="0"/>
              <a:t>Anfrage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41F741B-9A73-4500-81D1-D3335965DCBE}"/>
              </a:ext>
            </a:extLst>
          </p:cNvPr>
          <p:cNvSpPr txBox="1"/>
          <p:nvPr/>
        </p:nvSpPr>
        <p:spPr>
          <a:xfrm>
            <a:off x="7007919" y="4865182"/>
            <a:ext cx="2592288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2000" dirty="0"/>
              <a:t>Anfrage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30BAB0C-D9F5-488E-9691-EC06286DDA91}"/>
              </a:ext>
            </a:extLst>
          </p:cNvPr>
          <p:cNvCxnSpPr/>
          <p:nvPr/>
        </p:nvCxnSpPr>
        <p:spPr>
          <a:xfrm flipH="1">
            <a:off x="6215831" y="5051576"/>
            <a:ext cx="684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335AC8C-232A-42F6-BCDB-F8D9D2847E86}"/>
              </a:ext>
            </a:extLst>
          </p:cNvPr>
          <p:cNvCxnSpPr/>
          <p:nvPr/>
        </p:nvCxnSpPr>
        <p:spPr>
          <a:xfrm flipH="1">
            <a:off x="6215831" y="5339608"/>
            <a:ext cx="684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24D20E4-6B9A-4EFF-A2FB-F329660E5235}"/>
              </a:ext>
            </a:extLst>
          </p:cNvPr>
          <p:cNvCxnSpPr/>
          <p:nvPr/>
        </p:nvCxnSpPr>
        <p:spPr>
          <a:xfrm flipH="1">
            <a:off x="6215831" y="5627640"/>
            <a:ext cx="684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88FB28AA-4402-4B5F-9134-78EAC06B9A06}"/>
              </a:ext>
            </a:extLst>
          </p:cNvPr>
          <p:cNvSpPr txBox="1"/>
          <p:nvPr/>
        </p:nvSpPr>
        <p:spPr>
          <a:xfrm>
            <a:off x="7017807" y="5123584"/>
            <a:ext cx="2592288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2000" dirty="0"/>
              <a:t>Anfrage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6019196-035A-4093-B04B-1FAB6F816FF7}"/>
              </a:ext>
            </a:extLst>
          </p:cNvPr>
          <p:cNvSpPr txBox="1"/>
          <p:nvPr/>
        </p:nvSpPr>
        <p:spPr>
          <a:xfrm>
            <a:off x="7017807" y="5441246"/>
            <a:ext cx="2592288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2000" dirty="0"/>
              <a:t>Anfrage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AC9A349-8EF0-41D8-AEB2-65BE2F1626F7}"/>
              </a:ext>
            </a:extLst>
          </p:cNvPr>
          <p:cNvSpPr txBox="1"/>
          <p:nvPr/>
        </p:nvSpPr>
        <p:spPr>
          <a:xfrm>
            <a:off x="7017807" y="5699648"/>
            <a:ext cx="2592288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2000" dirty="0"/>
              <a:t>Anfrage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770E7BBB-3A62-4B39-85DD-537BEA6396C4}"/>
              </a:ext>
            </a:extLst>
          </p:cNvPr>
          <p:cNvCxnSpPr/>
          <p:nvPr/>
        </p:nvCxnSpPr>
        <p:spPr>
          <a:xfrm flipH="1">
            <a:off x="6215831" y="5915672"/>
            <a:ext cx="684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716B2A5-BD69-4F2F-927E-FC9C3B2D5944}"/>
              </a:ext>
            </a:extLst>
          </p:cNvPr>
          <p:cNvCxnSpPr/>
          <p:nvPr/>
        </p:nvCxnSpPr>
        <p:spPr>
          <a:xfrm flipH="1">
            <a:off x="6215831" y="4475512"/>
            <a:ext cx="684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A77E0667-DB91-42D3-9B70-C4F3D6EED05C}"/>
              </a:ext>
            </a:extLst>
          </p:cNvPr>
          <p:cNvSpPr txBox="1"/>
          <p:nvPr/>
        </p:nvSpPr>
        <p:spPr>
          <a:xfrm>
            <a:off x="7017807" y="4259488"/>
            <a:ext cx="2592288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dirty="0"/>
              <a:t>Submission</a:t>
            </a:r>
            <a:endParaRPr lang="de-DE" sz="2000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D3F97C3-049C-4081-96C4-99C3A830CED9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FD0E4E15-0619-4328-A35F-9ACB6BD3D7F8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CC65934E-1DD5-4CFD-BCE4-CF32B6986722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41" name="Rechteck 40">
            <a:extLst>
              <a:ext uri="{FF2B5EF4-FFF2-40B4-BE49-F238E27FC236}">
                <a16:creationId xmlns:a16="http://schemas.microsoft.com/office/drawing/2014/main" id="{70B35CD7-BA88-4852-ABEA-AA3B93BE0294}"/>
              </a:ext>
            </a:extLst>
          </p:cNvPr>
          <p:cNvSpPr/>
          <p:nvPr/>
        </p:nvSpPr>
        <p:spPr>
          <a:xfrm>
            <a:off x="3407655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4BA0527-6AA2-410C-94C0-58C7D7E2A0A8}"/>
              </a:ext>
            </a:extLst>
          </p:cNvPr>
          <p:cNvSpPr/>
          <p:nvPr/>
        </p:nvSpPr>
        <p:spPr>
          <a:xfrm>
            <a:off x="47037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B8E4219-DC05-4250-946F-044A48BFA152}"/>
              </a:ext>
            </a:extLst>
          </p:cNvPr>
          <p:cNvSpPr/>
          <p:nvPr/>
        </p:nvSpPr>
        <p:spPr>
          <a:xfrm>
            <a:off x="59980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Anfragepositionen</a:t>
            </a:r>
          </a:p>
        </p:txBody>
      </p:sp>
    </p:spTree>
    <p:extLst>
      <p:ext uri="{BB962C8B-B14F-4D97-AF65-F5344CB8AC3E}">
        <p14:creationId xmlns:p14="http://schemas.microsoft.com/office/powerpoint/2010/main" val="3828877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1DE8DD2-C89A-4BAF-88C8-82A5BE2783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2945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1DE8DD2-C89A-4BAF-88C8-82A5BE2783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6C3F5134-092D-4B8D-9860-AE61D95F35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06"/>
          <a:stretch/>
        </p:blipFill>
        <p:spPr>
          <a:xfrm>
            <a:off x="815231" y="1608974"/>
            <a:ext cx="11953328" cy="20974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Ebene Submission – Aktendeckel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44" name="Rechteck 43"/>
          <p:cNvSpPr/>
          <p:nvPr/>
        </p:nvSpPr>
        <p:spPr>
          <a:xfrm>
            <a:off x="1393841" y="4931965"/>
            <a:ext cx="10438614" cy="18004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Nach dem Öffnen der Ebene Submission erscheint zunächst der digitale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Aktendeckel,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hier können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die allgemeinen Informationen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der </a:t>
            </a:r>
            <a:r>
              <a:rPr lang="de-DE" sz="1600" dirty="0">
                <a:latin typeface="+mj-lt"/>
              </a:rPr>
              <a:t>Submission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entnommen werden.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Die </a:t>
            </a:r>
            <a:r>
              <a:rPr lang="de-DE" sz="1600" b="1" dirty="0">
                <a:latin typeface="+mj-lt"/>
              </a:rPr>
              <a:t>Kopfdaten</a:t>
            </a:r>
            <a:r>
              <a:rPr lang="de-DE" sz="1600" dirty="0">
                <a:latin typeface="+mj-lt"/>
              </a:rPr>
              <a:t> zeigen die Submissionsnummer der Submission.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Darunter befinden sich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mehrere Reiter 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mit Detailinformationen der Submission.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Die einzelnen Anfragen der Submission erscheinen auf dem Aktendeckel. Eine Änderung der Daten ist in nscale nicht möglich. 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D104FD7-D024-471B-BBA9-27A5AF589F74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FB6877B-4091-4198-8108-EF1EFB2A4717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1D1FC2B-10E6-4828-A257-DF69DCCBA9EE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A22231FB-A8F7-4F36-BFE9-A6E579F79C22}"/>
              </a:ext>
            </a:extLst>
          </p:cNvPr>
          <p:cNvSpPr/>
          <p:nvPr/>
        </p:nvSpPr>
        <p:spPr>
          <a:xfrm>
            <a:off x="3407655" y="1151581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23C9500-E5B0-4FF7-BE69-843C8F77733A}"/>
              </a:ext>
            </a:extLst>
          </p:cNvPr>
          <p:cNvSpPr/>
          <p:nvPr/>
        </p:nvSpPr>
        <p:spPr>
          <a:xfrm>
            <a:off x="47037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71532D1-5321-4F21-AD2E-97A934FB070C}"/>
              </a:ext>
            </a:extLst>
          </p:cNvPr>
          <p:cNvSpPr/>
          <p:nvPr/>
        </p:nvSpPr>
        <p:spPr>
          <a:xfrm>
            <a:off x="59980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Anfragepositionen</a:t>
            </a:r>
          </a:p>
        </p:txBody>
      </p:sp>
    </p:spTree>
    <p:extLst>
      <p:ext uri="{BB962C8B-B14F-4D97-AF65-F5344CB8AC3E}">
        <p14:creationId xmlns:p14="http://schemas.microsoft.com/office/powerpoint/2010/main" val="380462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0DEEF8E-BBEA-4154-99DC-BCE0496CAC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5286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0DEEF8E-BBEA-4154-99DC-BCE0496CAC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25241D5E-10F5-4BB0-8222-36F3A9F5A5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1" b="59852"/>
          <a:stretch/>
        </p:blipFill>
        <p:spPr>
          <a:xfrm>
            <a:off x="815230" y="1619597"/>
            <a:ext cx="11983137" cy="38164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Ebene Submission – Dokumente der Submission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5135711" y="6012085"/>
            <a:ext cx="363643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Der Reiter „Ansicht:</a:t>
            </a:r>
            <a:r>
              <a:rPr lang="de-DE" sz="1600" dirty="0">
                <a:latin typeface="+mj-lt"/>
              </a:rPr>
              <a:t> Anfragedokumente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“ dient zum Überblick über die Dokumente</a:t>
            </a:r>
            <a:r>
              <a:rPr lang="de-DE" sz="1600" dirty="0">
                <a:latin typeface="+mj-lt"/>
              </a:rPr>
              <a:t> der Anfrage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772271" y="2303645"/>
            <a:ext cx="1764040" cy="252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775671" y="4571997"/>
            <a:ext cx="8022696" cy="86402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79FFC8B-82AA-44CF-817E-6BE636DC19B3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B9D27D4-85F1-4F2A-9092-55EB32948827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9ECD56C-1D34-40AC-9B74-F36DED632D3C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C19A48ED-6D1F-4C30-9B68-1D1B087D22BE}"/>
              </a:ext>
            </a:extLst>
          </p:cNvPr>
          <p:cNvSpPr/>
          <p:nvPr/>
        </p:nvSpPr>
        <p:spPr>
          <a:xfrm>
            <a:off x="3407655" y="1151581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3B21A0B-35DE-4B93-8C08-524F718911F9}"/>
              </a:ext>
            </a:extLst>
          </p:cNvPr>
          <p:cNvSpPr/>
          <p:nvPr/>
        </p:nvSpPr>
        <p:spPr>
          <a:xfrm>
            <a:off x="47037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129340C-558E-4349-B39E-34700EE019B2}"/>
              </a:ext>
            </a:extLst>
          </p:cNvPr>
          <p:cNvSpPr/>
          <p:nvPr/>
        </p:nvSpPr>
        <p:spPr>
          <a:xfrm>
            <a:off x="59980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Anfragepositionen</a:t>
            </a:r>
          </a:p>
        </p:txBody>
      </p:sp>
    </p:spTree>
    <p:extLst>
      <p:ext uri="{BB962C8B-B14F-4D97-AF65-F5344CB8AC3E}">
        <p14:creationId xmlns:p14="http://schemas.microsoft.com/office/powerpoint/2010/main" val="832136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1DE8DD2-C89A-4BAF-88C8-82A5BE2783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1171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1DE8DD2-C89A-4BAF-88C8-82A5BE2783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6C3F5134-092D-4B8D-9860-AE61D95F35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2" b="58756"/>
          <a:stretch/>
        </p:blipFill>
        <p:spPr>
          <a:xfrm>
            <a:off x="507232" y="1608974"/>
            <a:ext cx="11319364" cy="3034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Ebene Anfragen – Aktendeckel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44" name="Rechteck 43"/>
          <p:cNvSpPr/>
          <p:nvPr/>
        </p:nvSpPr>
        <p:spPr>
          <a:xfrm>
            <a:off x="1393841" y="4931965"/>
            <a:ext cx="10438614" cy="20467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Nach dem Öffnen der Ebene Anfrage erscheint zunächst der digitale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Aktendeckel,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hier können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die allgemeinen Informationen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der Anfrage entnommen werden.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Die </a:t>
            </a:r>
            <a:r>
              <a:rPr lang="de-DE" sz="1600" b="1" dirty="0">
                <a:latin typeface="+mj-lt"/>
              </a:rPr>
              <a:t>Kopfdaten</a:t>
            </a:r>
            <a:r>
              <a:rPr lang="de-DE" sz="1600" dirty="0">
                <a:latin typeface="+mj-lt"/>
              </a:rPr>
              <a:t> zeigen die wichtigsten Informationen der Anfrage im Überblick. Die Daten stammen aus SAP und können in nscale nicht bearbeitet werden.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Darunter befinden sich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mehrere Reiter 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mit Detailinformationen der Anfrage.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+mj-lt"/>
              </a:rPr>
              <a:t>Die einzelnen Anfragepositionen der Anfrage erscheinen in diesem Bereich. Eine Änderung der Daten ist in nscale nicht möglich. 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93081E7-6FA8-4D9A-8B36-AB2EC6A17B85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FBD03C6-3DC4-4815-8827-AD7CE19D7DD9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26DEC34-D635-4881-97ED-564AEB9C3D1C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11E5FCA6-BC1E-4760-8DF8-2AA7C6B7AE5D}"/>
              </a:ext>
            </a:extLst>
          </p:cNvPr>
          <p:cNvSpPr/>
          <p:nvPr/>
        </p:nvSpPr>
        <p:spPr>
          <a:xfrm>
            <a:off x="3407655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00A8012-F2EE-480F-82F1-7FF9B765A193}"/>
              </a:ext>
            </a:extLst>
          </p:cNvPr>
          <p:cNvSpPr/>
          <p:nvPr/>
        </p:nvSpPr>
        <p:spPr>
          <a:xfrm>
            <a:off x="4703799" y="1151581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2FC06CC-68E3-4057-B61B-79FE87E944C9}"/>
              </a:ext>
            </a:extLst>
          </p:cNvPr>
          <p:cNvSpPr/>
          <p:nvPr/>
        </p:nvSpPr>
        <p:spPr>
          <a:xfrm>
            <a:off x="59980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Anfragepositionen</a:t>
            </a:r>
          </a:p>
        </p:txBody>
      </p:sp>
    </p:spTree>
    <p:extLst>
      <p:ext uri="{BB962C8B-B14F-4D97-AF65-F5344CB8AC3E}">
        <p14:creationId xmlns:p14="http://schemas.microsoft.com/office/powerpoint/2010/main" val="245729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78EB524-547C-4F79-8029-D50E7AF7A2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5052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78EB524-547C-4F79-8029-D50E7AF7A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Beschaffungsprozesse und Dokumente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8828244-D9F4-4085-BBBE-F1EB69E9A196}"/>
              </a:ext>
            </a:extLst>
          </p:cNvPr>
          <p:cNvSpPr/>
          <p:nvPr/>
        </p:nvSpPr>
        <p:spPr>
          <a:xfrm>
            <a:off x="4713038" y="3347789"/>
            <a:ext cx="3519017" cy="151216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2400" b="1" dirty="0">
                <a:solidFill>
                  <a:schemeClr val="tx1"/>
                </a:solidFill>
              </a:rPr>
              <a:t>Beschaffungsakte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D8C04B-A5A9-41D4-9C53-45D412F8C39A}"/>
              </a:ext>
            </a:extLst>
          </p:cNvPr>
          <p:cNvSpPr txBox="1"/>
          <p:nvPr/>
        </p:nvSpPr>
        <p:spPr>
          <a:xfrm>
            <a:off x="6785105" y="2441315"/>
            <a:ext cx="3686013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dirty="0"/>
              <a:t>BANF</a:t>
            </a:r>
            <a:r>
              <a:rPr lang="de-DE" sz="2000" dirty="0"/>
              <a:t> Informationen + Anlagen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D486CB-A581-4E27-BF19-F7F9D8F3189F}"/>
              </a:ext>
            </a:extLst>
          </p:cNvPr>
          <p:cNvSpPr txBox="1"/>
          <p:nvPr/>
        </p:nvSpPr>
        <p:spPr>
          <a:xfrm>
            <a:off x="8376071" y="2906352"/>
            <a:ext cx="2448272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dirty="0"/>
              <a:t>Bestellungen</a:t>
            </a:r>
            <a:endParaRPr lang="de-DE" sz="2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DC815E-5C8E-420B-9B52-1FED5D4B7C62}"/>
              </a:ext>
            </a:extLst>
          </p:cNvPr>
          <p:cNvSpPr txBox="1"/>
          <p:nvPr/>
        </p:nvSpPr>
        <p:spPr>
          <a:xfrm>
            <a:off x="8952135" y="3881475"/>
            <a:ext cx="2448272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dirty="0"/>
              <a:t>Postdokumente</a:t>
            </a:r>
            <a:endParaRPr lang="de-DE" sz="2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7B541C-CF7B-48E2-AFFF-C0ADBB8A5FDC}"/>
              </a:ext>
            </a:extLst>
          </p:cNvPr>
          <p:cNvSpPr txBox="1"/>
          <p:nvPr/>
        </p:nvSpPr>
        <p:spPr>
          <a:xfrm>
            <a:off x="3191495" y="4316861"/>
            <a:ext cx="2448272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2000" dirty="0"/>
              <a:t>E-Mails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474760A-C7B6-418F-B239-D3774A1B3BB7}"/>
              </a:ext>
            </a:extLst>
          </p:cNvPr>
          <p:cNvSpPr txBox="1"/>
          <p:nvPr/>
        </p:nvSpPr>
        <p:spPr>
          <a:xfrm>
            <a:off x="2327399" y="3809467"/>
            <a:ext cx="2448272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dirty="0"/>
              <a:t>Schriftverkehr</a:t>
            </a:r>
            <a:endParaRPr lang="de-DE" sz="2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7C3689-0256-4AC9-8514-2BF732DE3B5C}"/>
              </a:ext>
            </a:extLst>
          </p:cNvPr>
          <p:cNvSpPr txBox="1"/>
          <p:nvPr/>
        </p:nvSpPr>
        <p:spPr>
          <a:xfrm>
            <a:off x="3770547" y="2422803"/>
            <a:ext cx="2664296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2000" dirty="0"/>
              <a:t>Leistungsbeschreibung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244EB9F-0220-45CE-AA25-970D1C333492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8241431" y="4376142"/>
            <a:ext cx="494680" cy="13859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665E9D53-A285-4DB3-9AD2-6A47278EC37A}"/>
              </a:ext>
            </a:extLst>
          </p:cNvPr>
          <p:cNvSpPr txBox="1"/>
          <p:nvPr/>
        </p:nvSpPr>
        <p:spPr>
          <a:xfrm>
            <a:off x="3479527" y="5724053"/>
            <a:ext cx="5832648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2000" b="1" dirty="0"/>
              <a:t>Alle Informationen an </a:t>
            </a:r>
            <a:r>
              <a:rPr lang="de-DE" sz="2000" b="1" i="1" dirty="0"/>
              <a:t>einer</a:t>
            </a:r>
            <a:r>
              <a:rPr lang="de-DE" sz="2000" b="1" dirty="0"/>
              <a:t> Stelle, für alle zugänglich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79E782C-81B6-45AF-8D0D-93FA25A1F4F2}"/>
              </a:ext>
            </a:extLst>
          </p:cNvPr>
          <p:cNvSpPr txBox="1"/>
          <p:nvPr/>
        </p:nvSpPr>
        <p:spPr>
          <a:xfrm>
            <a:off x="8736111" y="4313523"/>
            <a:ext cx="2664296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2000" dirty="0"/>
              <a:t>Angebote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2F64D03-56C3-404F-91B9-DD4C0AAC5159}"/>
              </a:ext>
            </a:extLst>
          </p:cNvPr>
          <p:cNvSpPr txBox="1"/>
          <p:nvPr/>
        </p:nvSpPr>
        <p:spPr>
          <a:xfrm>
            <a:off x="8736111" y="3396641"/>
            <a:ext cx="2880319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2000" dirty="0"/>
              <a:t>Anfragen bis 15.000 Euro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1EE5B5A-B68A-4D3B-BFA9-B5B1C723A3D1}"/>
              </a:ext>
            </a:extLst>
          </p:cNvPr>
          <p:cNvSpPr txBox="1"/>
          <p:nvPr/>
        </p:nvSpPr>
        <p:spPr>
          <a:xfrm>
            <a:off x="2831456" y="3371400"/>
            <a:ext cx="2880319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2000" dirty="0"/>
              <a:t>E-Vergaben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FCD7511-0411-495C-9209-2D777522E214}"/>
              </a:ext>
            </a:extLst>
          </p:cNvPr>
          <p:cNvSpPr txBox="1"/>
          <p:nvPr/>
        </p:nvSpPr>
        <p:spPr>
          <a:xfrm>
            <a:off x="3623544" y="2909722"/>
            <a:ext cx="2880319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dirty="0"/>
              <a:t>Verträge</a:t>
            </a:r>
            <a:endParaRPr lang="de-DE" sz="2000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B11E77F2-4ED9-4CB9-BFBE-2754FBE27D5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313439" y="4082684"/>
            <a:ext cx="638696" cy="68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9C7065C0-8BC1-4968-97D2-13706603CE6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8241431" y="3597850"/>
            <a:ext cx="494680" cy="222194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948E777A-AD12-4120-8858-ECDBB7F4C97D}"/>
              </a:ext>
            </a:extLst>
          </p:cNvPr>
          <p:cNvCxnSpPr>
            <a:cxnSpLocks/>
          </p:cNvCxnSpPr>
          <p:nvPr/>
        </p:nvCxnSpPr>
        <p:spPr>
          <a:xfrm flipH="1">
            <a:off x="7948215" y="3149783"/>
            <a:ext cx="404169" cy="40915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5DA102D-91BB-4598-95A7-C029DCB6198C}"/>
              </a:ext>
            </a:extLst>
          </p:cNvPr>
          <p:cNvCxnSpPr>
            <a:cxnSpLocks/>
          </p:cNvCxnSpPr>
          <p:nvPr/>
        </p:nvCxnSpPr>
        <p:spPr>
          <a:xfrm flipH="1">
            <a:off x="7079927" y="2873075"/>
            <a:ext cx="292224" cy="41932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41F37F5E-2806-4370-A77C-601E564B614F}"/>
              </a:ext>
            </a:extLst>
          </p:cNvPr>
          <p:cNvCxnSpPr>
            <a:cxnSpLocks/>
          </p:cNvCxnSpPr>
          <p:nvPr/>
        </p:nvCxnSpPr>
        <p:spPr>
          <a:xfrm>
            <a:off x="5639767" y="2884481"/>
            <a:ext cx="216024" cy="407914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BE5FD888-B984-4588-A9EE-1C5A825E0DB4}"/>
              </a:ext>
            </a:extLst>
          </p:cNvPr>
          <p:cNvCxnSpPr>
            <a:cxnSpLocks/>
          </p:cNvCxnSpPr>
          <p:nvPr/>
        </p:nvCxnSpPr>
        <p:spPr>
          <a:xfrm>
            <a:off x="4703662" y="3131765"/>
            <a:ext cx="399033" cy="397942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1C602431-2F4D-4412-AB1E-58CEDDE9C97E}"/>
              </a:ext>
            </a:extLst>
          </p:cNvPr>
          <p:cNvCxnSpPr>
            <a:cxnSpLocks/>
          </p:cNvCxnSpPr>
          <p:nvPr/>
        </p:nvCxnSpPr>
        <p:spPr>
          <a:xfrm>
            <a:off x="4212183" y="3634683"/>
            <a:ext cx="500855" cy="13913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41B89EFD-467A-44EC-9664-EF644A067191}"/>
              </a:ext>
            </a:extLst>
          </p:cNvPr>
          <p:cNvCxnSpPr>
            <a:cxnSpLocks/>
          </p:cNvCxnSpPr>
          <p:nvPr/>
        </p:nvCxnSpPr>
        <p:spPr>
          <a:xfrm flipV="1">
            <a:off x="3911575" y="4052048"/>
            <a:ext cx="655350" cy="1582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0C13B746-B078-4232-8143-7A5294FF2C65}"/>
              </a:ext>
            </a:extLst>
          </p:cNvPr>
          <p:cNvCxnSpPr>
            <a:cxnSpLocks/>
          </p:cNvCxnSpPr>
          <p:nvPr/>
        </p:nvCxnSpPr>
        <p:spPr>
          <a:xfrm flipV="1">
            <a:off x="4064965" y="4316861"/>
            <a:ext cx="494682" cy="13732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BC0A5404-E78A-4F2C-AB5B-2C04AD0E5C7E}"/>
              </a:ext>
            </a:extLst>
          </p:cNvPr>
          <p:cNvSpPr txBox="1"/>
          <p:nvPr/>
        </p:nvSpPr>
        <p:spPr>
          <a:xfrm>
            <a:off x="5207719" y="1979637"/>
            <a:ext cx="2520280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2000" dirty="0"/>
              <a:t>Angebotsauswertung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8FB4711F-DA98-4285-9417-27ADCA25F426}"/>
              </a:ext>
            </a:extLst>
          </p:cNvPr>
          <p:cNvCxnSpPr>
            <a:cxnSpLocks/>
          </p:cNvCxnSpPr>
          <p:nvPr/>
        </p:nvCxnSpPr>
        <p:spPr>
          <a:xfrm>
            <a:off x="6499671" y="2422803"/>
            <a:ext cx="1" cy="84025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E07FDA0-B47D-4BB3-98D6-E7BF8A610FD0}"/>
              </a:ext>
            </a:extLst>
          </p:cNvPr>
          <p:cNvGrpSpPr/>
          <p:nvPr/>
        </p:nvGrpSpPr>
        <p:grpSpPr>
          <a:xfrm>
            <a:off x="768855" y="1007565"/>
            <a:ext cx="3812600" cy="324000"/>
            <a:chOff x="273051" y="1214465"/>
            <a:chExt cx="3812600" cy="324000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8A4EEC35-7960-4572-89DE-1FE1F70D42AB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Übergreifendes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EFCC9F62-BC5A-4C9F-8D5E-75E835FA7BDC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0B1D4E75-1D42-4E9F-B61A-52BA4C539DF1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Anmeldung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326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0DEEF8E-BBEA-4154-99DC-BCE0496CAC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0DEEF8E-BBEA-4154-99DC-BCE0496CAC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25241D5E-10F5-4BB0-8222-36F3A9F5A5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355" b="63335"/>
          <a:stretch/>
        </p:blipFill>
        <p:spPr>
          <a:xfrm>
            <a:off x="766488" y="1619597"/>
            <a:ext cx="11930063" cy="41251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Ebene Anfrage – Dokumente der Anfrage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5135711" y="6012085"/>
            <a:ext cx="363643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Der Reiter „Ansicht:</a:t>
            </a:r>
            <a:r>
              <a:rPr lang="de-DE" sz="1600" dirty="0">
                <a:latin typeface="+mj-lt"/>
              </a:rPr>
              <a:t> Anfragedokumente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“ dient zum Überblick über die Dokumente</a:t>
            </a:r>
            <a:r>
              <a:rPr lang="de-DE" sz="1600" dirty="0">
                <a:latin typeface="+mj-lt"/>
              </a:rPr>
              <a:t> der Anfrage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500463" y="2411685"/>
            <a:ext cx="1764040" cy="29291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423743" y="5112029"/>
            <a:ext cx="7272808" cy="57599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88F814C-3FF1-43C1-9BA1-AD2711AF9154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1505FF3-1629-4FC7-96D3-C2CF1D016908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F01CBE3-F4D3-4E57-8BBD-FDF627CA5C0F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F6F535EE-BD67-415B-923B-476230D69EA4}"/>
              </a:ext>
            </a:extLst>
          </p:cNvPr>
          <p:cNvSpPr/>
          <p:nvPr/>
        </p:nvSpPr>
        <p:spPr>
          <a:xfrm>
            <a:off x="3407655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F62A913-D909-4A10-8488-587DD3DE84B7}"/>
              </a:ext>
            </a:extLst>
          </p:cNvPr>
          <p:cNvSpPr/>
          <p:nvPr/>
        </p:nvSpPr>
        <p:spPr>
          <a:xfrm>
            <a:off x="4703799" y="1151581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07462D7-FFC2-482C-A886-FFA15400D468}"/>
              </a:ext>
            </a:extLst>
          </p:cNvPr>
          <p:cNvSpPr/>
          <p:nvPr/>
        </p:nvSpPr>
        <p:spPr>
          <a:xfrm>
            <a:off x="59980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Anfragepositionen</a:t>
            </a:r>
          </a:p>
        </p:txBody>
      </p:sp>
    </p:spTree>
    <p:extLst>
      <p:ext uri="{BB962C8B-B14F-4D97-AF65-F5344CB8AC3E}">
        <p14:creationId xmlns:p14="http://schemas.microsoft.com/office/powerpoint/2010/main" val="80825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0DEEF8E-BBEA-4154-99DC-BCE0496CAC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1906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0DEEF8E-BBEA-4154-99DC-BCE0496CAC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B28F719E-A90F-4FDC-B73E-B546149D8D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191" b="34246"/>
          <a:stretch/>
        </p:blipFill>
        <p:spPr>
          <a:xfrm>
            <a:off x="255955" y="1907629"/>
            <a:ext cx="9560276" cy="40733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Ebene Anfrage – Eigenschaften Anfragepositionen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212247" y="2032475"/>
            <a:ext cx="284434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Der Reiter „Eigenschafte</a:t>
            </a:r>
            <a:r>
              <a:rPr lang="de-DE" sz="1600" dirty="0">
                <a:latin typeface="+mj-lt"/>
              </a:rPr>
              <a:t>n: Anfrageposition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“ dient zum Überblick über die Positionsdaten </a:t>
            </a:r>
            <a:r>
              <a:rPr lang="de-DE" sz="1600" dirty="0">
                <a:latin typeface="+mj-lt"/>
              </a:rPr>
              <a:t>der Anfrage-position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Die Daten stammen aus SAP können in nscale nicht geändert werden.</a:t>
            </a:r>
            <a:endParaRPr lang="de-DE" sz="1600" dirty="0"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latin typeface="+mj-lt"/>
              </a:rPr>
              <a:t>Unter den Positionsdaten werden Einteilungen von Anfragepositionen dargestellt. </a:t>
            </a:r>
            <a:r>
              <a:rPr lang="de-DE" sz="1600" dirty="0"/>
              <a:t>Die Daten stammen aus SAP können in nscale nicht geändert werden.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764723" y="2587603"/>
            <a:ext cx="7051508" cy="163991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755369" y="5695483"/>
            <a:ext cx="7051508" cy="29040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499930" y="255162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Ellipse 16"/>
          <p:cNvSpPr/>
          <p:nvPr/>
        </p:nvSpPr>
        <p:spPr>
          <a:xfrm>
            <a:off x="9960247" y="2083346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3472065" y="5255994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A0EBD19-78B0-410D-B1FC-B74012D4823B}"/>
              </a:ext>
            </a:extLst>
          </p:cNvPr>
          <p:cNvSpPr/>
          <p:nvPr/>
        </p:nvSpPr>
        <p:spPr>
          <a:xfrm>
            <a:off x="2800754" y="5075981"/>
            <a:ext cx="720000" cy="216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14F3F66-43F5-4929-8CA1-C94FF3829118}"/>
              </a:ext>
            </a:extLst>
          </p:cNvPr>
          <p:cNvSpPr/>
          <p:nvPr/>
        </p:nvSpPr>
        <p:spPr>
          <a:xfrm>
            <a:off x="9960247" y="4516779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B334D28-C85F-43C0-BE6B-14C1BC776B4E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0FD405-35E4-4C40-9D70-6612EFA05E31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609DC66C-D542-4147-A705-06641B0AC160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97D55C02-EECE-48FB-9E77-9B12B506581D}"/>
              </a:ext>
            </a:extLst>
          </p:cNvPr>
          <p:cNvSpPr/>
          <p:nvPr/>
        </p:nvSpPr>
        <p:spPr>
          <a:xfrm>
            <a:off x="3407655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9920BC9-25D6-4F78-9710-058C7D6F28BA}"/>
              </a:ext>
            </a:extLst>
          </p:cNvPr>
          <p:cNvSpPr/>
          <p:nvPr/>
        </p:nvSpPr>
        <p:spPr>
          <a:xfrm>
            <a:off x="47037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AA884B8-9178-4E2A-979E-0B4F195F7A6F}"/>
              </a:ext>
            </a:extLst>
          </p:cNvPr>
          <p:cNvSpPr/>
          <p:nvPr/>
        </p:nvSpPr>
        <p:spPr>
          <a:xfrm>
            <a:off x="5998099" y="1151581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Anfragepositionen</a:t>
            </a:r>
          </a:p>
        </p:txBody>
      </p:sp>
    </p:spTree>
    <p:extLst>
      <p:ext uri="{BB962C8B-B14F-4D97-AF65-F5344CB8AC3E}">
        <p14:creationId xmlns:p14="http://schemas.microsoft.com/office/powerpoint/2010/main" val="1871156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364A8562-7710-4074-BE38-7C8885043F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3499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364A8562-7710-4074-BE38-7C8885043F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Grafik 26">
            <a:extLst>
              <a:ext uri="{FF2B5EF4-FFF2-40B4-BE49-F238E27FC236}">
                <a16:creationId xmlns:a16="http://schemas.microsoft.com/office/drawing/2014/main" id="{B71F854E-758E-4CBD-ABFE-227C28BB8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31" y="1835621"/>
            <a:ext cx="9213526" cy="42825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Ebene Anfrage – Verknüpfte Bestellanforderungen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644295" y="1828358"/>
            <a:ext cx="2520280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Der Reiter „Verknüpfte Bestellanforderungen“  zeigt die verknüpften BANF-Akten der Anfrageakte an. Die Verknüpfung wird automatisch vom System generiert.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Ein Doppelklick öffnet die verknüpfte Bestellakte.</a:t>
            </a:r>
            <a:endParaRPr lang="de-DE" sz="1600" dirty="0">
              <a:latin typeface="+mj-lt"/>
            </a:endParaRP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459031" y="3372700"/>
            <a:ext cx="1620000" cy="19111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860990" y="3563941"/>
            <a:ext cx="9099257" cy="252015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0392295" y="1879229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10367892" y="3988598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" name="Ellipse 19"/>
          <p:cNvSpPr/>
          <p:nvPr/>
        </p:nvSpPr>
        <p:spPr>
          <a:xfrm>
            <a:off x="671215" y="4139877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1247279" y="3120311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96DB16-887C-433E-8684-D18517D7C87F}"/>
              </a:ext>
            </a:extLst>
          </p:cNvPr>
          <p:cNvGrpSpPr/>
          <p:nvPr/>
        </p:nvGrpSpPr>
        <p:grpSpPr>
          <a:xfrm>
            <a:off x="817211" y="1161316"/>
            <a:ext cx="2518300" cy="324000"/>
            <a:chOff x="273051" y="1214465"/>
            <a:chExt cx="2518300" cy="324000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A520F7EA-E17A-4EC0-A235-E17EE4F0DF58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Aktendeckel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FA85054-81C0-460E-A3C9-2F8D31810436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049C8796-515A-42F1-9BCB-B48274F793FD}"/>
              </a:ext>
            </a:extLst>
          </p:cNvPr>
          <p:cNvSpPr/>
          <p:nvPr/>
        </p:nvSpPr>
        <p:spPr>
          <a:xfrm>
            <a:off x="3407655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B5A9B67-3197-446A-B0EF-5F53BF8AE15A}"/>
              </a:ext>
            </a:extLst>
          </p:cNvPr>
          <p:cNvSpPr/>
          <p:nvPr/>
        </p:nvSpPr>
        <p:spPr>
          <a:xfrm>
            <a:off x="4703799" y="1151581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80501EB-11E8-4E26-A3A7-08B180667165}"/>
              </a:ext>
            </a:extLst>
          </p:cNvPr>
          <p:cNvSpPr/>
          <p:nvPr/>
        </p:nvSpPr>
        <p:spPr>
          <a:xfrm>
            <a:off x="5998099" y="1151581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Anfragepositionen</a:t>
            </a:r>
          </a:p>
        </p:txBody>
      </p:sp>
    </p:spTree>
    <p:extLst>
      <p:ext uri="{BB962C8B-B14F-4D97-AF65-F5344CB8AC3E}">
        <p14:creationId xmlns:p14="http://schemas.microsoft.com/office/powerpoint/2010/main" val="2480661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35DC095-3C8F-4D61-AE97-93B3A8F056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8081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35DC095-3C8F-4D61-AE97-93B3A8F05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Akten- und Positionssuche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1711747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AAC8F2D-03E6-475E-A8EB-2742F5F4A5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1502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AAC8F2D-03E6-475E-A8EB-2742F5F4A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659" y="4135038"/>
            <a:ext cx="2609524" cy="25251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9840" y="5147989"/>
            <a:ext cx="2223943" cy="16123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Aktensuche – Schnellsuche Submissionsnummer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17546" y="7164213"/>
            <a:ext cx="10120639" cy="267269"/>
          </a:xfrm>
        </p:spPr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9" name="Gleichschenkliges Dreieck 18"/>
          <p:cNvSpPr/>
          <p:nvPr/>
        </p:nvSpPr>
        <p:spPr>
          <a:xfrm rot="5400000">
            <a:off x="5167764" y="5824117"/>
            <a:ext cx="1760219" cy="335915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15231" y="1907629"/>
            <a:ext cx="56166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Öffnen Sie die Navigationsrecherche durch einen Klick auf die entsprechende Aktenart der linken Seitennavigation.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Geben Sie die </a:t>
            </a:r>
            <a:r>
              <a:rPr lang="de-DE" sz="1600" b="1" dirty="0">
                <a:solidFill>
                  <a:prstClr val="black"/>
                </a:solidFill>
                <a:latin typeface="+mj-lt"/>
              </a:rPr>
              <a:t>Submissionsnummer </a:t>
            </a:r>
            <a:r>
              <a:rPr lang="de-DE" sz="1600" dirty="0">
                <a:solidFill>
                  <a:prstClr val="black"/>
                </a:solidFill>
                <a:latin typeface="+mj-lt"/>
              </a:rPr>
              <a:t>der gewünschten Akte im Suchfeld ein. Eine Trefferliste wird automatisch eingeblendet.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Durch einen Doppelklick auf die gewünschte Akte wird diese im Arbeitsbereich aufgerufen.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aufgerufenen Akten werden unter der zugehörigen Aktenart aufgeführt, so dass Sie schnell darauf zugreifen können.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100000"/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7002197" y="4623051"/>
            <a:ext cx="2381986" cy="2037106"/>
            <a:chOff x="3013447" y="3286508"/>
            <a:chExt cx="2381986" cy="2037106"/>
          </a:xfrm>
        </p:grpSpPr>
        <p:sp>
          <p:nvSpPr>
            <p:cNvPr id="13" name="Rechteck 12"/>
            <p:cNvSpPr/>
            <p:nvPr/>
          </p:nvSpPr>
          <p:spPr>
            <a:xfrm>
              <a:off x="3013447" y="3286508"/>
              <a:ext cx="1258032" cy="328013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3047343" y="4212575"/>
              <a:ext cx="2348090" cy="1111039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Gleichschenkliges Dreieck 27"/>
          <p:cNvSpPr/>
          <p:nvPr/>
        </p:nvSpPr>
        <p:spPr>
          <a:xfrm rot="5400000">
            <a:off x="9560252" y="5396066"/>
            <a:ext cx="1760219" cy="335915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08706" y="1981432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1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723725" y="5528807"/>
            <a:ext cx="1258472" cy="41127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3479527" y="5796185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1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6311" y="4139877"/>
            <a:ext cx="2789171" cy="2448272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608705" y="2699841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1" name="Ellipse 30"/>
          <p:cNvSpPr/>
          <p:nvPr/>
        </p:nvSpPr>
        <p:spPr>
          <a:xfrm>
            <a:off x="608706" y="4139877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latin typeface="Calibri" panose="020F0502020204030204" pitchFamily="34" charset="0"/>
                <a:ea typeface="Times New Roman"/>
                <a:cs typeface="Times New Roman"/>
              </a:rPr>
              <a:t>3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873402" y="5436145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Rechteck 35"/>
          <p:cNvSpPr/>
          <p:nvPr/>
        </p:nvSpPr>
        <p:spPr>
          <a:xfrm>
            <a:off x="10823906" y="4643932"/>
            <a:ext cx="1656621" cy="905185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0617818" y="4756600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latin typeface="Calibri" panose="020F0502020204030204" pitchFamily="34" charset="0"/>
                <a:ea typeface="Times New Roman"/>
                <a:cs typeface="Times New Roman"/>
              </a:rPr>
              <a:t>3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5455083-F305-4DD1-A824-6D42E908F6D9}"/>
              </a:ext>
            </a:extLst>
          </p:cNvPr>
          <p:cNvGrpSpPr/>
          <p:nvPr/>
        </p:nvGrpSpPr>
        <p:grpSpPr>
          <a:xfrm>
            <a:off x="768855" y="1475581"/>
            <a:ext cx="5228972" cy="324000"/>
            <a:chOff x="273051" y="1214465"/>
            <a:chExt cx="5228972" cy="324000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CDEC1742-489F-4087-989C-EFC6AD20CF8B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05C24C8A-9139-4648-8DB7-56BCF94A9045}"/>
                </a:ext>
              </a:extLst>
            </p:cNvPr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177173C6-78DB-4C57-85B3-F2D3C0F881C1}"/>
                </a:ext>
              </a:extLst>
            </p:cNvPr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Anfragensuche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4DAA783-5E2E-4E7E-8316-5331225BAA07}"/>
                </a:ext>
              </a:extLst>
            </p:cNvPr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Anfragepositionen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0255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45A9669-C502-4332-B902-3C98FFAB3E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6716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45A9669-C502-4332-B902-3C98FFAB3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Grafik 32">
            <a:extLst>
              <a:ext uri="{FF2B5EF4-FFF2-40B4-BE49-F238E27FC236}">
                <a16:creationId xmlns:a16="http://schemas.microsoft.com/office/drawing/2014/main" id="{01D5C3E7-6F62-44DD-98AA-73A26BEF99C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23" y="2051645"/>
            <a:ext cx="9164206" cy="43828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Aktensuche – Suche: Anfrageakte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131092" y="2218183"/>
            <a:ext cx="2448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Suchmaske erlaubt eine detaillierte Suche über </a:t>
            </a:r>
            <a:r>
              <a:rPr lang="de-DE" sz="1600" b="1" dirty="0"/>
              <a:t>mehrere Suchattribute</a:t>
            </a:r>
            <a:r>
              <a:rPr lang="de-DE" sz="1600" dirty="0"/>
              <a:t>, hierbei können Sie eins, mehrere oder Teile von Attributen angeben. Die vorgegebenen Attribute unterscheiden sich für die verschiedenen Aktenarten.</a:t>
            </a:r>
          </a:p>
          <a:p>
            <a:endParaRPr lang="de-DE" sz="1600" dirty="0"/>
          </a:p>
          <a:p>
            <a:r>
              <a:rPr lang="de-DE" sz="1600" dirty="0"/>
              <a:t>Die Suchfelder sind logisch „UND“-verknüpft. Es werden also nur Ergebnisse gefunden, die alle Suchattribute erfüllen. 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32F860E-CFFB-46F2-83FF-4DC7A44D9E9C}"/>
              </a:ext>
            </a:extLst>
          </p:cNvPr>
          <p:cNvGrpSpPr/>
          <p:nvPr/>
        </p:nvGrpSpPr>
        <p:grpSpPr>
          <a:xfrm>
            <a:off x="768855" y="1007565"/>
            <a:ext cx="5228972" cy="324000"/>
            <a:chOff x="273051" y="1214465"/>
            <a:chExt cx="5228972" cy="324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A64C8C1-E851-41E4-9E4A-259D94545BB0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3385FCF1-3139-4E89-86DC-A2D04DB3B0E8}"/>
                </a:ext>
              </a:extLst>
            </p:cNvPr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2A68AD0-8AC1-44B2-B843-8AA1D03E81CF}"/>
                </a:ext>
              </a:extLst>
            </p:cNvPr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Anfragensuche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0CBEFAC-7E8B-4C06-BF1E-61FDB4BAD196}"/>
                </a:ext>
              </a:extLst>
            </p:cNvPr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Anfragepositionen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4556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971913-D601-47CB-8E29-6E2F9F13F2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4822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971913-D601-47CB-8E29-6E2F9F13F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1686D7F5-209D-4B5C-B416-790858EC7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488" y="1691604"/>
            <a:ext cx="8545687" cy="43693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Aktensuche – Suchmaske Anfragepositionen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600207" y="3923853"/>
            <a:ext cx="35958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nutzt die von SAP importierten Attribute der Anfragepositionen.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sucht nur auf Ebene der Anfragepositionen.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15231" y="1979637"/>
            <a:ext cx="7632848" cy="2144235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15231" y="5219998"/>
            <a:ext cx="8424936" cy="84096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592095" y="3923853"/>
            <a:ext cx="504056" cy="20001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41294" y="4665419"/>
            <a:ext cx="1621311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Suchergebnisse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92095" y="3225259"/>
            <a:ext cx="1368152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Suche starten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843560" y="3009235"/>
            <a:ext cx="1372271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Suchattribute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CBBEBBF-D1CA-463E-A11F-7F0A57855A2F}"/>
              </a:ext>
            </a:extLst>
          </p:cNvPr>
          <p:cNvGrpSpPr/>
          <p:nvPr/>
        </p:nvGrpSpPr>
        <p:grpSpPr>
          <a:xfrm>
            <a:off x="768855" y="1007565"/>
            <a:ext cx="5228972" cy="324000"/>
            <a:chOff x="273051" y="1214465"/>
            <a:chExt cx="5228972" cy="324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68667FF-EF9A-4D39-8240-73A928249EED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Aktensuche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885FB7A-878D-4DB1-AACA-EC8BFE8D2C2A}"/>
                </a:ext>
              </a:extLst>
            </p:cNvPr>
            <p:cNvSpPr/>
            <p:nvPr/>
          </p:nvSpPr>
          <p:spPr>
            <a:xfrm>
              <a:off x="1567351" y="1214465"/>
              <a:ext cx="1344364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Navigationsrecherche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167DC8B-686F-4AFD-9A9C-ECBCCE3C03BB}"/>
                </a:ext>
              </a:extLst>
            </p:cNvPr>
            <p:cNvSpPr/>
            <p:nvPr/>
          </p:nvSpPr>
          <p:spPr>
            <a:xfrm>
              <a:off x="2983723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Anfragensuche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DF97A044-7378-46A8-97B7-FE6B604A0C83}"/>
                </a:ext>
              </a:extLst>
            </p:cNvPr>
            <p:cNvSpPr/>
            <p:nvPr/>
          </p:nvSpPr>
          <p:spPr>
            <a:xfrm>
              <a:off x="4278023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Anfragepositionen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0471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A929613-9294-4894-9323-17FF0393E6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1900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A929613-9294-4894-9323-17FF0393E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Dokumente Suchen und öffnen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4739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971913-D601-47CB-8E29-6E2F9F13F2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4758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971913-D601-47CB-8E29-6E2F9F13F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1686D7F5-209D-4B5C-B416-790858EC7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31" y="1696127"/>
            <a:ext cx="7908103" cy="43879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487" y="485756"/>
            <a:ext cx="11917287" cy="1056953"/>
          </a:xfrm>
        </p:spPr>
        <p:txBody>
          <a:bodyPr vert="horz"/>
          <a:lstStyle/>
          <a:p>
            <a:r>
              <a:rPr lang="de-DE" dirty="0"/>
              <a:t>Dokumente – Suchmaske Submissions- / Anfragedokumente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10334" y="4497010"/>
            <a:ext cx="35958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nutzt die in der Verstichwortung und durch den Eingangsweg angegebenen Attribute.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prstClr val="black"/>
              </a:solidFill>
              <a:latin typeface="+mj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+mj-lt"/>
              </a:rPr>
              <a:t>Die Suchmaske bezieht sich immer auf die Aktenart, in der Sie die Dokumentensuche gestartet haben.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51935" y="1939524"/>
            <a:ext cx="6804056" cy="2491715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63999" y="5433575"/>
            <a:ext cx="7800103" cy="6480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727999" y="4262360"/>
            <a:ext cx="756000" cy="1440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41294" y="4931965"/>
            <a:ext cx="1621311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Suchergebnisse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040014" y="3563813"/>
            <a:ext cx="1368152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Suche starten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843560" y="3707829"/>
            <a:ext cx="1372271" cy="33855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Suchattribute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A460ACD-8E51-4303-85D8-95F42A1AE1A5}"/>
              </a:ext>
            </a:extLst>
          </p:cNvPr>
          <p:cNvGrpSpPr/>
          <p:nvPr/>
        </p:nvGrpSpPr>
        <p:grpSpPr>
          <a:xfrm>
            <a:off x="756000" y="1079573"/>
            <a:ext cx="3803511" cy="324000"/>
            <a:chOff x="273051" y="1214465"/>
            <a:chExt cx="3803511" cy="324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503EA2A-DE0D-472C-9C44-2D9BA885747E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7324F36A-5EAD-405F-9538-1D0445DAAE6A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4C53B26-86AF-4AA5-8505-CCA873901B40}"/>
                </a:ext>
              </a:extLst>
            </p:cNvPr>
            <p:cNvSpPr/>
            <p:nvPr/>
          </p:nvSpPr>
          <p:spPr>
            <a:xfrm>
              <a:off x="2852562" y="1214465"/>
              <a:ext cx="1224000" cy="32400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8278C7F8-1AFF-4310-B19F-39236AF06A94}"/>
              </a:ext>
            </a:extLst>
          </p:cNvPr>
          <p:cNvSpPr/>
          <p:nvPr/>
        </p:nvSpPr>
        <p:spPr>
          <a:xfrm>
            <a:off x="4631655" y="1080000"/>
            <a:ext cx="1224000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1338638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44E5CF4-10E5-4ACA-BEB6-4653E504C8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3619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44E5CF4-10E5-4ACA-BEB6-4653E504C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– Dokumentenvorschau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247059" y="2267669"/>
            <a:ext cx="38542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In der Dokumentenvorschau werden Dokumente lediglich zur Ansicht geöffnet und können nicht bearbeitet werden.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Dokumente können Sie aus dem Vorschaumodus drucken.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Inhalte der geöffneten Dokumente können kopiert und anderswo eingefügt  werden.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Das Vorschaufenster kann bspw. auf einen zweiten Bildschirm verschoben werden und wird je nach ausgewähltem Dokument aktualisiert.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9" y="1767609"/>
            <a:ext cx="5029489" cy="5067785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F137097-FD20-4D14-A3A4-6C0F3525B085}"/>
              </a:ext>
            </a:extLst>
          </p:cNvPr>
          <p:cNvGrpSpPr/>
          <p:nvPr/>
        </p:nvGrpSpPr>
        <p:grpSpPr>
          <a:xfrm>
            <a:off x="756000" y="1079573"/>
            <a:ext cx="3803511" cy="324000"/>
            <a:chOff x="273051" y="1214465"/>
            <a:chExt cx="3803511" cy="324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A282A46-6CE7-4037-96C7-31AEAA32409E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65BB22A-B55E-4287-8BC5-ED1D5A7E1B6C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285EB63-EC14-4276-B23C-277BF7472DF0}"/>
                </a:ext>
              </a:extLst>
            </p:cNvPr>
            <p:cNvSpPr/>
            <p:nvPr/>
          </p:nvSpPr>
          <p:spPr>
            <a:xfrm>
              <a:off x="2852562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DB53FB3D-ACE0-462F-999C-F1FBC482783D}"/>
              </a:ext>
            </a:extLst>
          </p:cNvPr>
          <p:cNvSpPr/>
          <p:nvPr/>
        </p:nvSpPr>
        <p:spPr>
          <a:xfrm>
            <a:off x="4631655" y="1080000"/>
            <a:ext cx="1224000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204596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C914E2E-B5F3-44CE-B4E6-8A4ADFA004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8403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C914E2E-B5F3-44CE-B4E6-8A4ADFA00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Aufbau der Beschaffungsakte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49ACECB-E198-4FB1-B5E2-A6FB61FD6893}"/>
              </a:ext>
            </a:extLst>
          </p:cNvPr>
          <p:cNvSpPr/>
          <p:nvPr/>
        </p:nvSpPr>
        <p:spPr>
          <a:xfrm>
            <a:off x="5027833" y="1763613"/>
            <a:ext cx="3276296" cy="105695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2000" b="1" dirty="0">
                <a:solidFill>
                  <a:schemeClr val="tx1"/>
                </a:solidFill>
              </a:rPr>
              <a:t>Beschaffungsakte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0BB23A7-7757-428F-81DB-77FBD6D555B4}"/>
              </a:ext>
            </a:extLst>
          </p:cNvPr>
          <p:cNvSpPr/>
          <p:nvPr/>
        </p:nvSpPr>
        <p:spPr>
          <a:xfrm>
            <a:off x="1391361" y="4125502"/>
            <a:ext cx="3276296" cy="16035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2000" b="1" dirty="0">
                <a:solidFill>
                  <a:schemeClr val="tx1"/>
                </a:solidFill>
              </a:rPr>
              <a:t>BANF-Akten</a:t>
            </a:r>
          </a:p>
          <a:p>
            <a:pPr algn="ctr">
              <a:lnSpc>
                <a:spcPct val="105000"/>
              </a:lnSpc>
            </a:pPr>
            <a:r>
              <a:rPr lang="de-DE" dirty="0">
                <a:solidFill>
                  <a:schemeClr val="tx1"/>
                </a:solidFill>
              </a:rPr>
              <a:t>Lesende Rechte: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Bestellanforderungen finden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Dokumente einsehen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A5914B8-D5AB-431C-9120-5E49157A186E}"/>
              </a:ext>
            </a:extLst>
          </p:cNvPr>
          <p:cNvSpPr/>
          <p:nvPr/>
        </p:nvSpPr>
        <p:spPr>
          <a:xfrm>
            <a:off x="5207785" y="4125502"/>
            <a:ext cx="2916257" cy="13049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2000" b="1" dirty="0">
                <a:solidFill>
                  <a:schemeClr val="tx1"/>
                </a:solidFill>
              </a:rPr>
              <a:t>Bestellakten</a:t>
            </a:r>
          </a:p>
          <a:p>
            <a:pPr algn="ctr">
              <a:lnSpc>
                <a:spcPct val="105000"/>
              </a:lnSpc>
            </a:pPr>
            <a:r>
              <a:rPr lang="de-DE" dirty="0">
                <a:solidFill>
                  <a:schemeClr val="tx1"/>
                </a:solidFill>
              </a:rPr>
              <a:t>Lesende Rechte: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Bestellungen finden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Dokumente einsehen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D25227C-F1E0-4DE6-A5AA-08E2724E50C4}"/>
              </a:ext>
            </a:extLst>
          </p:cNvPr>
          <p:cNvSpPr/>
          <p:nvPr/>
        </p:nvSpPr>
        <p:spPr>
          <a:xfrm>
            <a:off x="8664305" y="4125502"/>
            <a:ext cx="3096142" cy="256912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b="1" dirty="0">
                <a:solidFill>
                  <a:schemeClr val="tx1"/>
                </a:solidFill>
              </a:rPr>
              <a:t>Anfrage</a:t>
            </a:r>
            <a:r>
              <a:rPr lang="de-DE" sz="2000" b="1" dirty="0">
                <a:solidFill>
                  <a:schemeClr val="tx1"/>
                </a:solidFill>
              </a:rPr>
              <a:t>akten</a:t>
            </a:r>
          </a:p>
          <a:p>
            <a:pPr algn="ctr">
              <a:lnSpc>
                <a:spcPct val="105000"/>
              </a:lnSpc>
            </a:pPr>
            <a:r>
              <a:rPr lang="de-DE" dirty="0">
                <a:solidFill>
                  <a:schemeClr val="tx1"/>
                </a:solidFill>
              </a:rPr>
              <a:t>Schreibende Rechte: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Anfragen finden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Dokumente einsehen, ablegen und bearbeiten</a:t>
            </a:r>
          </a:p>
          <a:p>
            <a:pPr marL="34290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Zusammenarbeit mit dem EWN Einkauf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021D1F6-6A14-4468-B793-E531B4AA03BB}"/>
              </a:ext>
            </a:extLst>
          </p:cNvPr>
          <p:cNvCxnSpPr>
            <a:cxnSpLocks/>
            <a:stCxn id="6" idx="2"/>
            <a:endCxn id="32" idx="0"/>
          </p:cNvCxnSpPr>
          <p:nvPr/>
        </p:nvCxnSpPr>
        <p:spPr>
          <a:xfrm flipH="1">
            <a:off x="3029509" y="2820566"/>
            <a:ext cx="3636472" cy="130493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5A3E970-3C79-4096-A5A4-DC1C7F02DB86}"/>
              </a:ext>
            </a:extLst>
          </p:cNvPr>
          <p:cNvCxnSpPr>
            <a:cxnSpLocks/>
            <a:stCxn id="6" idx="2"/>
            <a:endCxn id="33" idx="0"/>
          </p:cNvCxnSpPr>
          <p:nvPr/>
        </p:nvCxnSpPr>
        <p:spPr>
          <a:xfrm flipH="1">
            <a:off x="6665914" y="2820566"/>
            <a:ext cx="67" cy="130493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17A18A5-FB24-495D-8EB6-A79D7F22948F}"/>
              </a:ext>
            </a:extLst>
          </p:cNvPr>
          <p:cNvCxnSpPr>
            <a:cxnSpLocks/>
            <a:stCxn id="6" idx="2"/>
            <a:endCxn id="34" idx="0"/>
          </p:cNvCxnSpPr>
          <p:nvPr/>
        </p:nvCxnSpPr>
        <p:spPr>
          <a:xfrm>
            <a:off x="6665981" y="2820566"/>
            <a:ext cx="3546395" cy="130493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A375E3D-E1EE-419A-9889-5F8C8A8F152E}"/>
              </a:ext>
            </a:extLst>
          </p:cNvPr>
          <p:cNvGrpSpPr/>
          <p:nvPr/>
        </p:nvGrpSpPr>
        <p:grpSpPr>
          <a:xfrm>
            <a:off x="768855" y="1007565"/>
            <a:ext cx="3812600" cy="324000"/>
            <a:chOff x="273051" y="1214465"/>
            <a:chExt cx="3812600" cy="324000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EE770B89-B6A4-4C92-83BE-5173452603E4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Übergreifendes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E09401A-E1F0-42F9-A7A0-F2994C18B976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B947BB6E-E386-4B00-8F67-42E5959DBC50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Anmeldung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0182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215B011-EB57-4985-A194-87BA96E805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6885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215B011-EB57-4985-A194-87BA96E805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464" y="1619597"/>
            <a:ext cx="9649072" cy="52265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– dauerhafte Vorschau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104263" y="1691605"/>
            <a:ext cx="3168352" cy="5131490"/>
            <a:chOff x="6268719" y="1174710"/>
            <a:chExt cx="3462445" cy="5998751"/>
          </a:xfrm>
        </p:grpSpPr>
        <p:sp>
          <p:nvSpPr>
            <p:cNvPr id="10" name="Rechteck 9"/>
            <p:cNvSpPr/>
            <p:nvPr/>
          </p:nvSpPr>
          <p:spPr>
            <a:xfrm>
              <a:off x="6268719" y="1511846"/>
              <a:ext cx="2675228" cy="5661615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777" y="1746343"/>
              <a:ext cx="2591387" cy="691036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" name="Gerade Verbindung 9"/>
            <p:cNvCxnSpPr/>
            <p:nvPr/>
          </p:nvCxnSpPr>
          <p:spPr>
            <a:xfrm flipV="1">
              <a:off x="7139777" y="1174711"/>
              <a:ext cx="1096242" cy="498662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3" name="Gerade Verbindung 11"/>
            <p:cNvCxnSpPr/>
            <p:nvPr/>
          </p:nvCxnSpPr>
          <p:spPr>
            <a:xfrm>
              <a:off x="8629478" y="1174710"/>
              <a:ext cx="1101686" cy="498664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4" name="Gerade Verbindung mit Pfeil 13"/>
            <p:cNvCxnSpPr/>
            <p:nvPr/>
          </p:nvCxnSpPr>
          <p:spPr>
            <a:xfrm flipH="1" flipV="1">
              <a:off x="7531510" y="2353202"/>
              <a:ext cx="9831" cy="92595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</p:grpSp>
      <p:sp>
        <p:nvSpPr>
          <p:cNvPr id="16" name="Textfeld 15"/>
          <p:cNvSpPr txBox="1"/>
          <p:nvPr/>
        </p:nvSpPr>
        <p:spPr>
          <a:xfrm>
            <a:off x="455191" y="3131765"/>
            <a:ext cx="2257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600" dirty="0"/>
              <a:t>Über die Schaltfläche rechts oben können Sie die dauerhafte Vorschau je nach Bedarf ein- und ausblenden.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7" name="Ellipse 16"/>
          <p:cNvSpPr/>
          <p:nvPr/>
        </p:nvSpPr>
        <p:spPr>
          <a:xfrm>
            <a:off x="209385" y="3131765"/>
            <a:ext cx="245806" cy="25563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10749967" y="2022748"/>
            <a:ext cx="245806" cy="255639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Rechteck 18"/>
          <p:cNvSpPr/>
          <p:nvPr/>
        </p:nvSpPr>
        <p:spPr>
          <a:xfrm>
            <a:off x="10968359" y="2267669"/>
            <a:ext cx="504056" cy="33658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E3C0083-FF98-45F4-8B30-48C042DE694C}"/>
              </a:ext>
            </a:extLst>
          </p:cNvPr>
          <p:cNvGrpSpPr/>
          <p:nvPr/>
        </p:nvGrpSpPr>
        <p:grpSpPr>
          <a:xfrm>
            <a:off x="756000" y="1079573"/>
            <a:ext cx="3803511" cy="324000"/>
            <a:chOff x="273051" y="1214465"/>
            <a:chExt cx="3803511" cy="324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668D3012-1A7D-40E5-8F88-DF0A5F902027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 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F263C5F-26E0-46DB-B567-7CF01DC2EBA8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Dokumentensuche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781E2AB6-36BA-4456-896D-DBA569ADB8DB}"/>
                </a:ext>
              </a:extLst>
            </p:cNvPr>
            <p:cNvSpPr/>
            <p:nvPr/>
          </p:nvSpPr>
          <p:spPr>
            <a:xfrm>
              <a:off x="2852562" y="1214465"/>
              <a:ext cx="1224000" cy="32400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Vorschau</a:t>
              </a: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742F15A5-D7B0-43F0-8263-5C9F765C92B7}"/>
              </a:ext>
            </a:extLst>
          </p:cNvPr>
          <p:cNvSpPr/>
          <p:nvPr/>
        </p:nvSpPr>
        <p:spPr>
          <a:xfrm>
            <a:off x="4631655" y="1080000"/>
            <a:ext cx="1224000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Dauerhafte Vorschau</a:t>
            </a:r>
          </a:p>
        </p:txBody>
      </p:sp>
    </p:spTree>
    <p:extLst>
      <p:ext uri="{BB962C8B-B14F-4D97-AF65-F5344CB8AC3E}">
        <p14:creationId xmlns:p14="http://schemas.microsoft.com/office/powerpoint/2010/main" val="319468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94165A0-8B8A-44FE-975C-15FF3A05FBA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1772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94165A0-8B8A-44FE-975C-15FF3A05F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Dokumente ablegen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10168543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9AD664C-0461-4782-8FB4-79C3BC04DE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5872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9AD664C-0461-4782-8FB4-79C3BC04D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Dokumentenablage durch die Fachabteilungen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EEC2699-C9F2-4E3D-B3EE-B6FF5B56D976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16C3A55-B194-4E03-8B56-8CD1E55D37BF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6809A89-8B67-41EF-9CAB-99CBF845758C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D2A9288-CDF6-476A-9F9B-7146490BA408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8CD3596-1702-4B8D-BADF-97937605C3DA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990DA-955D-4F65-B14D-1ADCBE491733}"/>
              </a:ext>
            </a:extLst>
          </p:cNvPr>
          <p:cNvSpPr txBox="1"/>
          <p:nvPr/>
        </p:nvSpPr>
        <p:spPr>
          <a:xfrm>
            <a:off x="2327399" y="2555701"/>
            <a:ext cx="8845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de-DE" sz="1600" dirty="0"/>
              <a:t>Durch die Fachabteilungen können in der Anfrageakte Dokumente hinzugefügt werden. In der Regel handelt es sich um Dokumente die erst im Anfrageprozess entstehen. Dies könnten zum Beispiel sein: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Durch die Fachabteilung neu erstellte Dokumente zur Anfrage (z.B. Angebotsvergleich)</a:t>
            </a:r>
          </a:p>
          <a:p>
            <a:pPr algn="just">
              <a:buClr>
                <a:srgbClr val="C00000"/>
              </a:buClr>
            </a:pPr>
            <a:endParaRPr lang="de-DE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Sonstige Protokolle oder Dokumente zur Anfrage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algn="just">
              <a:buClr>
                <a:srgbClr val="C00000"/>
              </a:buClr>
            </a:pPr>
            <a:r>
              <a:rPr lang="de-DE" sz="1600" b="1" dirty="0"/>
              <a:t>Ziele: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Abbildung des kompletten Anfrageprozesses in der Anfrageakte (für Vergaben bis 15.000 Euro)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Abbildung aller Dokumente einer Anfrage in der Anfrageakte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75E6AD-1F51-4146-98F9-6DCD5BAB5838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115162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51DA2B0-0C58-460C-A63C-F0E8C6CC01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331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51DA2B0-0C58-460C-A63C-F0E8C6CC01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83563447-6B49-4C36-B7C1-45B7EA1153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366" y="1763613"/>
            <a:ext cx="9918961" cy="20810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ablegen – Ebene Submission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37" name="Rechteck 36"/>
          <p:cNvSpPr/>
          <p:nvPr/>
        </p:nvSpPr>
        <p:spPr>
          <a:xfrm>
            <a:off x="5292000" y="1767051"/>
            <a:ext cx="1080000" cy="144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376071" y="3995861"/>
            <a:ext cx="4680520" cy="292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Im Reiter „Ansicht: Submissionsdokumente“ erscheinen alle Dokumente der Submission.</a:t>
            </a:r>
          </a:p>
          <a:p>
            <a:pPr>
              <a:lnSpc>
                <a:spcPct val="105000"/>
              </a:lnSpc>
            </a:pPr>
            <a:endParaRPr lang="de-DE" sz="1600" dirty="0"/>
          </a:p>
          <a:p>
            <a:pPr>
              <a:lnSpc>
                <a:spcPct val="105000"/>
              </a:lnSpc>
            </a:pPr>
            <a:r>
              <a:rPr lang="de-DE" sz="1600" b="1" dirty="0"/>
              <a:t>Auf dieser Ebene liegen keine Dokumente aus dem SAP, nur manuell in nscale angelegte Dokumente   </a:t>
            </a:r>
          </a:p>
          <a:p>
            <a:pPr>
              <a:lnSpc>
                <a:spcPct val="105000"/>
              </a:lnSpc>
            </a:pPr>
            <a:endParaRPr lang="de-DE" sz="1600" dirty="0"/>
          </a:p>
          <a:p>
            <a:pPr>
              <a:lnSpc>
                <a:spcPct val="105000"/>
              </a:lnSpc>
            </a:pPr>
            <a:r>
              <a:rPr lang="de-DE" sz="1600" dirty="0"/>
              <a:t>Jeder Nutzer kann für sich eigene Ansichten der Dokumente erstellen und speichern.</a:t>
            </a:r>
          </a:p>
          <a:p>
            <a:pPr>
              <a:lnSpc>
                <a:spcPct val="105000"/>
              </a:lnSpc>
            </a:pPr>
            <a:endParaRPr lang="de-DE" sz="1600" dirty="0"/>
          </a:p>
          <a:p>
            <a:pPr>
              <a:lnSpc>
                <a:spcPct val="105000"/>
              </a:lnSpc>
            </a:pPr>
            <a:r>
              <a:rPr lang="de-DE" sz="1600" dirty="0"/>
              <a:t>Die Dokumente können nach den Spalten in der Dokumentenansicht gefiltert werden.</a:t>
            </a:r>
          </a:p>
        </p:txBody>
      </p:sp>
      <p:sp>
        <p:nvSpPr>
          <p:cNvPr id="10" name="Rechteck 9"/>
          <p:cNvSpPr/>
          <p:nvPr/>
        </p:nvSpPr>
        <p:spPr>
          <a:xfrm>
            <a:off x="2811922" y="2987749"/>
            <a:ext cx="7812000" cy="864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47479" y="4931965"/>
            <a:ext cx="3168352" cy="104874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2000" dirty="0"/>
              <a:t>Dokumente </a:t>
            </a:r>
            <a:r>
              <a:rPr lang="de-DE" dirty="0"/>
              <a:t>können in</a:t>
            </a:r>
            <a:r>
              <a:rPr lang="de-DE" sz="2000" dirty="0"/>
              <a:t> Submissionen und Anfragen abgelegt werden</a:t>
            </a:r>
          </a:p>
        </p:txBody>
      </p:sp>
      <p:sp>
        <p:nvSpPr>
          <p:cNvPr id="19" name="Rechteck 18"/>
          <p:cNvSpPr/>
          <p:nvPr/>
        </p:nvSpPr>
        <p:spPr>
          <a:xfrm>
            <a:off x="815233" y="2123653"/>
            <a:ext cx="936000" cy="27798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208499" y="1475581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3" name="Ellipse 22"/>
          <p:cNvSpPr/>
          <p:nvPr/>
        </p:nvSpPr>
        <p:spPr>
          <a:xfrm>
            <a:off x="8153799" y="4043715"/>
            <a:ext cx="252000" cy="25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16277E8-5FAE-474A-8BBE-A90418D61743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3476961-9C8B-40D8-A1D2-E92F14F0F1CB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995F60E-8497-40FE-9AA3-F4CDA493685B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BD8F305-BBE9-4D55-B088-BEA139EBB357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48FCEFA-BBC4-4EA4-ABCE-5D24A1327410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C9AF2E4-4B5D-439E-8A8D-053991FCB600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3251206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0DEEF8E-BBEA-4154-99DC-BCE0496CAC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7938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0DEEF8E-BBEA-4154-99DC-BCE0496CAC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25241D5E-10F5-4BB0-8222-36F3A9F5A5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355" b="63335"/>
          <a:stretch/>
        </p:blipFill>
        <p:spPr>
          <a:xfrm>
            <a:off x="766488" y="1619597"/>
            <a:ext cx="11930063" cy="41251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ablegen – Ebene Anfragen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11" name="Rechteck 10"/>
          <p:cNvSpPr/>
          <p:nvPr/>
        </p:nvSpPr>
        <p:spPr>
          <a:xfrm>
            <a:off x="2795423" y="6012085"/>
            <a:ext cx="363643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Der Reiter „Ansicht:</a:t>
            </a:r>
            <a:r>
              <a:rPr lang="de-DE" sz="1600" dirty="0">
                <a:latin typeface="+mj-lt"/>
              </a:rPr>
              <a:t> Anfragedokumente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“ dient zum Überblick über die Dokumente</a:t>
            </a:r>
            <a:r>
              <a:rPr lang="de-DE" sz="1600" dirty="0">
                <a:latin typeface="+mj-lt"/>
              </a:rPr>
              <a:t> der Anfrage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.  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500463" y="2411685"/>
            <a:ext cx="1764040" cy="29291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423743" y="5112029"/>
            <a:ext cx="7272808" cy="57599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E915132-986B-408B-8ED5-BA7A079A7F6C}"/>
              </a:ext>
            </a:extLst>
          </p:cNvPr>
          <p:cNvSpPr/>
          <p:nvPr/>
        </p:nvSpPr>
        <p:spPr>
          <a:xfrm>
            <a:off x="7439967" y="6010051"/>
            <a:ext cx="3636432" cy="119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b="1" dirty="0"/>
              <a:t>Auf dieser Ebene liegen sowohl Dokumente aus dem SAP, als auch manuell in nscale angelegte Dokumente  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BB415D4-293F-402B-905A-C11B6BDE080D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036E46A-1C52-4A0A-A29E-82D535BAD458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8FCEB9E-22AB-4B6D-82A8-D268F8D0BE92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9C89756-D2D5-4A0C-9AE6-D51EED0B4C25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6B542D6-58D8-4FA7-8815-BB17887DF636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DD2EC1C-13A2-481B-A166-516C0CD82682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5752454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4D9FACF-B84C-4F7C-B634-A838D6C285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2649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4D9FACF-B84C-4F7C-B634-A838D6C285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50000" b="4280"/>
          <a:stretch/>
        </p:blipFill>
        <p:spPr>
          <a:xfrm>
            <a:off x="756000" y="1601836"/>
            <a:ext cx="7692079" cy="41416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ablegen – Drag &amp; Drop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8892650" y="1599814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Dokumente können einfach vom Desktop in die Zielakte gezogen werden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die passende Verstichwortungsmaske öffnet sich automatisch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mit „STRG“-Taste kann eine neue Version zu einem vorhandenen Dokument abgelegt werden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ist der Standardweg zur Ablage neuer Dokumente</a:t>
            </a:r>
          </a:p>
        </p:txBody>
      </p:sp>
      <p:sp>
        <p:nvSpPr>
          <p:cNvPr id="6" name="Rechteck 5"/>
          <p:cNvSpPr/>
          <p:nvPr/>
        </p:nvSpPr>
        <p:spPr>
          <a:xfrm>
            <a:off x="7379999" y="3876343"/>
            <a:ext cx="708039" cy="47955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87239" y="2746302"/>
            <a:ext cx="936104" cy="20389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1917546" y="2950196"/>
            <a:ext cx="5378405" cy="92614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11400407" y="4623029"/>
            <a:ext cx="1593142" cy="2240841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B1428EFC-4E44-4A84-BDC8-7F016E147C91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2400DAD-8792-4128-89FF-CB4927253FE8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069106A-576E-498B-91B8-B78FE7AB4000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8158288-B529-4151-94EC-F7756DF3E056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A86F33A-6C16-412C-BA33-7A0482BDB5EB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18CA61A-B653-4DBA-BCAF-8C17CA2BAB0D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4031435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A107778-09F9-4270-8F02-ACBC858B73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6748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A107778-09F9-4270-8F02-ACBC858B7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ablegen – Verstichwortung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1341689" y="2670095"/>
            <a:ext cx="42260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Grau hinterlegte Felder werden vom System befüllt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Pflichtfelder sind gekennzeichnet: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nach allen eingegebenen Daten kann später gesucht werden, es sollten also alle vorhandenen Informationen erfasst werden.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Übernehmen: ist nur bei Neuanlage von Dokumenten vorhanden, Übernimmt Änderungen ohne die Maske zu schließen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Ok: entspricht Übernehmen, schließt zusätzlich die Maske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Speichern: dient dem Update bereits bestehender Dokumente 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/>
          <a:srcRect l="50000" t="43164" r="34632" b="52472"/>
          <a:stretch/>
        </p:blipFill>
        <p:spPr>
          <a:xfrm>
            <a:off x="4413651" y="3434020"/>
            <a:ext cx="1442140" cy="288032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71215" y="1691605"/>
            <a:ext cx="619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600" dirty="0"/>
              <a:t>Die Verstichwortung fügt einem Dokument zusätzliche Informationen (Metadaten) bei. Der Verstichwortungsdialog erscheint immer, wenn ein neues Dokument manuell in nscale abgelegt wird.</a:t>
            </a:r>
          </a:p>
        </p:txBody>
      </p:sp>
      <p:sp>
        <p:nvSpPr>
          <p:cNvPr id="20" name="Rechteck 19"/>
          <p:cNvSpPr/>
          <p:nvPr/>
        </p:nvSpPr>
        <p:spPr>
          <a:xfrm>
            <a:off x="5446145" y="3374142"/>
            <a:ext cx="409646" cy="20389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675DCE-53B8-46C6-B6C7-9A1AA6E1B4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055" t="7674" r="1116" b="8850"/>
          <a:stretch/>
        </p:blipFill>
        <p:spPr>
          <a:xfrm>
            <a:off x="6816277" y="1619597"/>
            <a:ext cx="6312322" cy="5112568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F0409CB1-821C-45CB-8797-AF37937470FD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2CA61FD-7EF2-4124-BE86-58BBE0EE1610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AF85526-3DE4-4BFC-B102-E665C9608C61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2587F7B-DD37-40B6-A6DE-9EDA78B2F78E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DF6AFA0-573C-4F2F-BA33-890D149E71DB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00628EA-4C79-4675-947F-543A822FD8DE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753785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6710158-3995-4C86-A240-44CC0820E6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0747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6710158-3995-4C86-A240-44CC0820E6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 ablegen – Dokumentenart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F827BC-519A-4D76-9D19-10FECF03A7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255" y="2461106"/>
            <a:ext cx="5093558" cy="370744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91BFE303-4B56-486B-AEE3-E4B93E6258C2}"/>
              </a:ext>
            </a:extLst>
          </p:cNvPr>
          <p:cNvSpPr txBox="1"/>
          <p:nvPr/>
        </p:nvSpPr>
        <p:spPr>
          <a:xfrm>
            <a:off x="2471415" y="1835621"/>
            <a:ext cx="7920880" cy="34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Bei der Verstichwortung der Dokumente sind bereits verschiedene Stichwortlisten hinterlegt: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73B521-0114-412B-B225-69BFCC27685B}"/>
              </a:ext>
            </a:extLst>
          </p:cNvPr>
          <p:cNvSpPr txBox="1"/>
          <p:nvPr/>
        </p:nvSpPr>
        <p:spPr>
          <a:xfrm>
            <a:off x="7583983" y="3609662"/>
            <a:ext cx="7920880" cy="85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Wichtige Kategorien: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Angebotsvergleich fachlich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Schriftverkehr intern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F95FB9F-8906-41C5-A516-A92F0E81B9A0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D629120-B736-4C25-B27A-B646DEB60707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96CFB19-635D-497B-816D-A6AC1CD9E3EB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16B63E2-9329-49EA-9DB1-728A4C551D29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04DB5F-DDBB-4A8A-A718-454A9AE081DD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42AFFC6-6082-46FE-B544-4A0A4BA0BDEC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3771360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6874" t="16661" r="42397" b="24282"/>
          <a:stretch/>
        </p:blipFill>
        <p:spPr>
          <a:xfrm>
            <a:off x="1083797" y="1756684"/>
            <a:ext cx="4024884" cy="3327238"/>
          </a:xfrm>
          <a:prstGeom prst="rect">
            <a:avLst/>
          </a:prstGeom>
        </p:spPr>
      </p:pic>
      <p:sp>
        <p:nvSpPr>
          <p:cNvPr id="40" name="Rechteck 39"/>
          <p:cNvSpPr/>
          <p:nvPr/>
        </p:nvSpPr>
        <p:spPr>
          <a:xfrm>
            <a:off x="1074212" y="5147989"/>
            <a:ext cx="498676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de-DE" b="1" dirty="0"/>
              <a:t>Öffnen der Dokumenteneigenschaften: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Über das Symbol Eigenschaften in der Menüleiste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Durch Markieren des Dokuments und drücken der F4 Taste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Durch Rechtsklick auf das Dokument und Öffnen des Menüpunkts „Eigenschaften“ im Kontextmenü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Anzeige der Dokumenteneigenschaften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283" y="3093845"/>
            <a:ext cx="5447462" cy="3748208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7499977" y="1524185"/>
            <a:ext cx="4455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600" dirty="0"/>
              <a:t>Die Dokumenteneigenschaften beinhalten die wichtigsten Kerninformationen über ein Dokument, wie den Speicherort, die Bearbeitungshistorie, wichtige Notizen oder die Dokumentenherkunft. Hier können Sie Informationen abrufen und nachträglich ändern</a:t>
            </a:r>
          </a:p>
        </p:txBody>
      </p:sp>
      <p:sp>
        <p:nvSpPr>
          <p:cNvPr id="31" name="Rechteck 30"/>
          <p:cNvSpPr/>
          <p:nvPr/>
        </p:nvSpPr>
        <p:spPr>
          <a:xfrm>
            <a:off x="3297711" y="4803497"/>
            <a:ext cx="1719129" cy="14203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Gleichschenkliges Dreieck 32"/>
          <p:cNvSpPr/>
          <p:nvPr/>
        </p:nvSpPr>
        <p:spPr>
          <a:xfrm rot="5400000">
            <a:off x="5433833" y="3794894"/>
            <a:ext cx="1447800" cy="409575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580378" y="1854000"/>
            <a:ext cx="198759" cy="14890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208552" y="2639955"/>
            <a:ext cx="1792065" cy="14890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1571134" y="1619597"/>
            <a:ext cx="180000" cy="18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8" name="Ellipse 37"/>
          <p:cNvSpPr/>
          <p:nvPr/>
        </p:nvSpPr>
        <p:spPr>
          <a:xfrm>
            <a:off x="984393" y="2624408"/>
            <a:ext cx="180000" cy="18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9" name="Ellipse 38"/>
          <p:cNvSpPr/>
          <p:nvPr/>
        </p:nvSpPr>
        <p:spPr>
          <a:xfrm>
            <a:off x="3072625" y="4787949"/>
            <a:ext cx="180000" cy="18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" name="Ellipse 40"/>
          <p:cNvSpPr/>
          <p:nvPr/>
        </p:nvSpPr>
        <p:spPr>
          <a:xfrm>
            <a:off x="887239" y="5616000"/>
            <a:ext cx="180000" cy="18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Ellipse 43"/>
          <p:cNvSpPr/>
          <p:nvPr/>
        </p:nvSpPr>
        <p:spPr>
          <a:xfrm>
            <a:off x="887239" y="5940000"/>
            <a:ext cx="180000" cy="18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5" name="Ellipse 44"/>
          <p:cNvSpPr/>
          <p:nvPr/>
        </p:nvSpPr>
        <p:spPr>
          <a:xfrm>
            <a:off x="892100" y="6480117"/>
            <a:ext cx="180000" cy="180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41F8233-3D55-43E4-AF44-55201DEE9CD4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1F0EB9A-70E7-4E71-B3F2-436E6E30008F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DD9AFC7-5FF4-4B6A-98D7-E46864177397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310FB7A0-17DF-4EB4-8BE7-663C71CB1F2D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CA36A16-48A7-407A-A5C0-D3785F34D18D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F37F6A18-67EF-4475-8793-C7EFA1C34B23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31506881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BF554DA7-0BF6-425E-A8EF-6A8D83DD9A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9179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BF554DA7-0BF6-425E-A8EF-6A8D83DD9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106" y="485756"/>
            <a:ext cx="10106382" cy="1056953"/>
          </a:xfrm>
        </p:spPr>
        <p:txBody>
          <a:bodyPr vert="horz"/>
          <a:lstStyle/>
          <a:p>
            <a:r>
              <a:rPr lang="de-DE" dirty="0"/>
              <a:t>Dokumente ablegen – Word Anmeldung am 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60000" y="4355901"/>
            <a:ext cx="9365844" cy="2448272"/>
          </a:xfrm>
        </p:spPr>
        <p:txBody>
          <a:bodyPr/>
          <a:lstStyle/>
          <a:p>
            <a:r>
              <a:rPr lang="de-DE" dirty="0"/>
              <a:t>Im Menü „nscale“ in den Programmen der Microsoft Office Gruppe gibt es unter Verbindungen den Eintrag „nscale Testsystem EWN SSO“, dieser muss eventuell einmalig ausgewählt werden.</a:t>
            </a:r>
          </a:p>
          <a:p>
            <a:r>
              <a:rPr lang="de-DE" dirty="0"/>
              <a:t>Es ist kein weiterer Anmeldevorgang notwendig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383" y="1952700"/>
            <a:ext cx="8761832" cy="146709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912000" y="2267669"/>
            <a:ext cx="1656000" cy="1152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F84829F-2ED9-401F-BFAD-83A74435D7B9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057BA00-E1DD-4F45-9AEA-6A06EC723FAC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279AC5F-91EF-4EF7-8D10-F0B9FD12DCB1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BB80EA7-7FC2-432C-AC7F-9951BB975DC2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7D31DE5-3962-41BA-A460-DF35D06F050B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3D2884-F9A1-4261-A663-BBB5CBACA4D7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27599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C914E2E-B5F3-44CE-B4E6-8A4ADFA004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7522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C914E2E-B5F3-44CE-B4E6-8A4ADFA00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Nscale Anmeldung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pic>
        <p:nvPicPr>
          <p:cNvPr id="6" name="Grafik 5" descr="Ein Bild, das Text, Monitor, Computer, Screenshot enthält.&#10;&#10;Automatisch generierte Beschreibung">
            <a:extLst>
              <a:ext uri="{FF2B5EF4-FFF2-40B4-BE49-F238E27FC236}">
                <a16:creationId xmlns:a16="http://schemas.microsoft.com/office/drawing/2014/main" id="{82456F4B-BAB8-48EE-A080-52E47A27BB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640" r="47879" b="29731"/>
          <a:stretch/>
        </p:blipFill>
        <p:spPr>
          <a:xfrm>
            <a:off x="743223" y="1475581"/>
            <a:ext cx="7776864" cy="5359952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D992246A-4328-4CE4-9806-A6F17260D3A6}"/>
              </a:ext>
            </a:extLst>
          </p:cNvPr>
          <p:cNvSpPr/>
          <p:nvPr/>
        </p:nvSpPr>
        <p:spPr>
          <a:xfrm>
            <a:off x="1679328" y="5961689"/>
            <a:ext cx="792088" cy="69846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69A1C4C-4DB7-47FB-B5AB-5EB1A9E30CF7}"/>
              </a:ext>
            </a:extLst>
          </p:cNvPr>
          <p:cNvSpPr/>
          <p:nvPr/>
        </p:nvSpPr>
        <p:spPr>
          <a:xfrm>
            <a:off x="1535312" y="6301075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1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A59AA1C-69E3-4FD4-A400-771F5A9FC02F}"/>
              </a:ext>
            </a:extLst>
          </p:cNvPr>
          <p:cNvSpPr/>
          <p:nvPr/>
        </p:nvSpPr>
        <p:spPr>
          <a:xfrm>
            <a:off x="4559647" y="3297393"/>
            <a:ext cx="2160240" cy="33938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2363AAC-2D28-4398-A2AC-1A4FD18615E2}"/>
              </a:ext>
            </a:extLst>
          </p:cNvPr>
          <p:cNvSpPr/>
          <p:nvPr/>
        </p:nvSpPr>
        <p:spPr>
          <a:xfrm>
            <a:off x="6647879" y="3347789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00" dirty="0"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32CA622-2BD3-4ED5-AA88-EEA4012A857C}"/>
              </a:ext>
            </a:extLst>
          </p:cNvPr>
          <p:cNvSpPr txBox="1"/>
          <p:nvPr/>
        </p:nvSpPr>
        <p:spPr>
          <a:xfrm>
            <a:off x="9240167" y="3347789"/>
            <a:ext cx="8126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Ein Doppelklick öffnet die Verbindungen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Die Verbindung öffnet das Programm, </a:t>
            </a:r>
            <a:br>
              <a:rPr lang="de-DE" sz="1600" dirty="0"/>
            </a:br>
            <a:r>
              <a:rPr lang="de-DE" sz="1600" dirty="0"/>
              <a:t>die Anmeldung erfolgt automatisch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53B6FD5-0E4A-4402-B305-E10C6F21D7E5}"/>
              </a:ext>
            </a:extLst>
          </p:cNvPr>
          <p:cNvGrpSpPr/>
          <p:nvPr/>
        </p:nvGrpSpPr>
        <p:grpSpPr>
          <a:xfrm>
            <a:off x="768855" y="1007565"/>
            <a:ext cx="3812600" cy="324000"/>
            <a:chOff x="273051" y="1214465"/>
            <a:chExt cx="3812600" cy="324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5788118-2F6A-4DA0-BEB5-AF53DEBBF5AF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Übergreifendes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040838F-F615-469D-ADEA-B475937187CB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816C0C5D-6378-4312-8FA3-17752BF08052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Anmeldung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0009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Word / Excel – „Speichern unter“ und „Als PDF speichern“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740" y="1511807"/>
            <a:ext cx="4401867" cy="30957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68217" b="64347"/>
          <a:stretch/>
        </p:blipFill>
        <p:spPr>
          <a:xfrm>
            <a:off x="455190" y="2152696"/>
            <a:ext cx="3068011" cy="1927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49" y="1497685"/>
            <a:ext cx="3582566" cy="320333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43223" y="2394784"/>
            <a:ext cx="360040" cy="44894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9206" y="4944622"/>
            <a:ext cx="295232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aus einem Office Dokument heraus kann jederzeit mit der Funktion „Speichern unter“ ins nscale archiviert werden. 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559647" y="4944622"/>
            <a:ext cx="32403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Es öffnet sich ein Dialog, in dem die Zielakte in nscale ausgewählt wird.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9321554" y="4944622"/>
            <a:ext cx="351901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Nach der Auswahl einer Zielakte öffnet sich der passende Verstichwortungsdialog. Nach Befüllen der Felder werden die Metadaten und das Office Dokument ins nscale übernommen.</a:t>
            </a:r>
          </a:p>
        </p:txBody>
      </p:sp>
      <p:sp>
        <p:nvSpPr>
          <p:cNvPr id="50" name="Gleichschenkliges Dreieck 49"/>
          <p:cNvSpPr/>
          <p:nvPr/>
        </p:nvSpPr>
        <p:spPr>
          <a:xfrm rot="5400000">
            <a:off x="3093694" y="4250336"/>
            <a:ext cx="1635763" cy="28803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Gleichschenkliges Dreieck 57"/>
          <p:cNvSpPr/>
          <p:nvPr/>
        </p:nvSpPr>
        <p:spPr>
          <a:xfrm rot="5400000">
            <a:off x="7558189" y="4250336"/>
            <a:ext cx="1635763" cy="28803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1247279" y="6565007"/>
            <a:ext cx="11089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800" b="1" dirty="0"/>
              <a:t>Je nach </a:t>
            </a:r>
            <a:r>
              <a:rPr lang="de-DE" b="1" dirty="0"/>
              <a:t>gewählter</a:t>
            </a:r>
            <a:r>
              <a:rPr lang="de-DE" sz="1800" b="1" dirty="0"/>
              <a:t> Funktion wird entweder das originäre Office-Format oder eine PDF-Datei in nscale gespeichert.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FB6D07E-1A9C-4397-84EA-08CE3AB019C7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D81F80B-E6A1-45EB-955A-72C280606938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F091458-CC8A-4735-AF29-31136F3AA066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C181940-4973-4FDF-ACA7-B33524B2F38A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843E4FD-246A-412E-8B83-A2DA7295111F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F6289B4-8CAB-4605-B6AC-7E72DCC6F3FF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9519840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r="81611" b="73460"/>
          <a:stretch/>
        </p:blipFill>
        <p:spPr>
          <a:xfrm>
            <a:off x="629276" y="2018226"/>
            <a:ext cx="2471415" cy="19388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– „E-Mail speichern unter“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740" y="1439799"/>
            <a:ext cx="4401867" cy="309573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49" y="1619597"/>
            <a:ext cx="3582566" cy="320333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48000" y="2304000"/>
            <a:ext cx="690011" cy="5929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9206" y="4872614"/>
            <a:ext cx="2952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nach dem Markieren einer E-Mail  kann diese jederzeit mit der Funktion „E-Mail speichern unter“ ins nscale archiviert werden. 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559647" y="4872614"/>
            <a:ext cx="32403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Es öffnet sich ein Dialog, in dem die Zielakte in nscale ausgewählt wird.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9321554" y="4872614"/>
            <a:ext cx="351901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Nach der Auswahl einer Zielakte öffnet sich der passende Verstichwortungsdialog. Nach Befüllen der Felder werden die Metadaten und das Office Dokument ins nscale übernommen.</a:t>
            </a:r>
          </a:p>
        </p:txBody>
      </p:sp>
      <p:sp>
        <p:nvSpPr>
          <p:cNvPr id="50" name="Gleichschenkliges Dreieck 49"/>
          <p:cNvSpPr/>
          <p:nvPr/>
        </p:nvSpPr>
        <p:spPr>
          <a:xfrm rot="5400000">
            <a:off x="3093694" y="4178328"/>
            <a:ext cx="1635763" cy="28803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Gleichschenkliges Dreieck 57"/>
          <p:cNvSpPr/>
          <p:nvPr/>
        </p:nvSpPr>
        <p:spPr>
          <a:xfrm rot="5400000">
            <a:off x="7558189" y="4178328"/>
            <a:ext cx="1635763" cy="28803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1391295" y="6565007"/>
            <a:ext cx="10945216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800" b="1" dirty="0"/>
              <a:t>Je nach gewählter Funktion wird entweder das originäre Office-Format oder eine PDF-Datei in nscale gespeichert.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623BDD1-DFA9-4E02-807D-2D35A45DC0D6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509AB89-CD11-42F7-A21A-B5FCE99F64B4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956040A-AF5B-4AC4-9D4E-2B5FAA506984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8DC0249-2C10-4795-92D3-90C9DDF74176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2591637-D42C-46EA-9114-A760AA05A447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539700A-FA43-4F7E-B61B-4D3E7460A6ED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6303730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5717" r="13148" b="25557"/>
          <a:stretch/>
        </p:blipFill>
        <p:spPr>
          <a:xfrm>
            <a:off x="796178" y="1835621"/>
            <a:ext cx="8983115" cy="46643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– Kategorie „DMS-erfasst“</a:t>
            </a:r>
          </a:p>
        </p:txBody>
      </p:sp>
      <p:sp>
        <p:nvSpPr>
          <p:cNvPr id="7" name="Rechteck 6"/>
          <p:cNvSpPr/>
          <p:nvPr/>
        </p:nvSpPr>
        <p:spPr>
          <a:xfrm>
            <a:off x="5063703" y="4267682"/>
            <a:ext cx="4608512" cy="53985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10328491" y="3979650"/>
            <a:ext cx="287211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In nscale gespeicherte Mails erhalten automatisch die Outlook Kategorie „DMS erfasst“. </a:t>
            </a:r>
          </a:p>
        </p:txBody>
      </p:sp>
      <p:sp>
        <p:nvSpPr>
          <p:cNvPr id="23" name="Rechteck 22"/>
          <p:cNvSpPr/>
          <p:nvPr/>
        </p:nvSpPr>
        <p:spPr>
          <a:xfrm>
            <a:off x="4507398" y="3595383"/>
            <a:ext cx="196265" cy="24025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306E8811-F00D-4873-835B-0FE3C7CB6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5351" y="7150937"/>
            <a:ext cx="10120639" cy="267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1008035" rtl="0" eaLnBrk="1" latinLnBrk="0" hangingPunct="1">
              <a:defRPr sz="1323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AC20717-DB6A-4291-A78F-28E9C1563E05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ablegen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14F472-8664-4F8A-A3A1-03B751DC3BFA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Drag &amp; Drop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CD18CA5-2E11-4821-978A-8FDB771C3E16}"/>
              </a:ext>
            </a:extLst>
          </p:cNvPr>
          <p:cNvSpPr/>
          <p:nvPr/>
        </p:nvSpPr>
        <p:spPr>
          <a:xfrm>
            <a:off x="4830152" y="1079573"/>
            <a:ext cx="1224000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Verstichwortung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FFEC5C3-8E9D-46F9-A650-56D003CB3082}"/>
              </a:ext>
            </a:extLst>
          </p:cNvPr>
          <p:cNvSpPr/>
          <p:nvPr/>
        </p:nvSpPr>
        <p:spPr>
          <a:xfrm>
            <a:off x="6108635" y="1079573"/>
            <a:ext cx="1224000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Word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DDA5789-5063-499D-B047-B0CFCD8C90E9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Übersicht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499004-0D2C-441F-8C26-1EC632E7DF25}"/>
              </a:ext>
            </a:extLst>
          </p:cNvPr>
          <p:cNvSpPr/>
          <p:nvPr/>
        </p:nvSpPr>
        <p:spPr>
          <a:xfrm>
            <a:off x="7403023" y="1079573"/>
            <a:ext cx="1224000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7661730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Dokumente bearbeiten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917546" y="7112968"/>
            <a:ext cx="10120639" cy="2672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 sz="1400"/>
              <a:t>Schulungsunterlagen Einführung nscale  |  Stand Juni 2021 |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428712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9AD664C-0461-4782-8FB4-79C3BC04DE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9645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9AD664C-0461-4782-8FB4-79C3BC04D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Dokumentenbearbeitung durch die Fachabteilungen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EEC2699-C9F2-4E3D-B3EE-B6FF5B56D976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bearbeiten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16C3A55-B194-4E03-8B56-8CD1E55D37BF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Versionierung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8CD3596-1702-4B8D-BADF-97937605C3DA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Bearbeiten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990DA-955D-4F65-B14D-1ADCBE491733}"/>
              </a:ext>
            </a:extLst>
          </p:cNvPr>
          <p:cNvSpPr txBox="1"/>
          <p:nvPr/>
        </p:nvSpPr>
        <p:spPr>
          <a:xfrm>
            <a:off x="2111375" y="2574860"/>
            <a:ext cx="8845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de-DE" sz="1600" dirty="0"/>
              <a:t>Durch die Fachabteilungen können in der Anfrageakte Dokumente bearbeitet werden. Dies könnten zum Beispiel sein: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Auswertungen und Bewertungen von Angeboten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Protokolle, Notizen </a:t>
            </a:r>
          </a:p>
          <a:p>
            <a:pPr algn="just">
              <a:buClr>
                <a:srgbClr val="C00000"/>
              </a:buClr>
            </a:pPr>
            <a:endParaRPr lang="de-DE" sz="1600" dirty="0"/>
          </a:p>
          <a:p>
            <a:pPr algn="just">
              <a:buClr>
                <a:srgbClr val="C00000"/>
              </a:buClr>
            </a:pPr>
            <a:endParaRPr lang="de-DE" sz="1600" dirty="0"/>
          </a:p>
          <a:p>
            <a:pPr algn="just">
              <a:buClr>
                <a:srgbClr val="C00000"/>
              </a:buClr>
            </a:pPr>
            <a:r>
              <a:rPr lang="de-DE" sz="1600" b="1" dirty="0"/>
              <a:t>Ziele: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Vermeidung des Dokumentenaustausches per E-Mail</a:t>
            </a:r>
          </a:p>
          <a:p>
            <a:pPr algn="just">
              <a:buClr>
                <a:srgbClr val="C00000"/>
              </a:buClr>
            </a:pPr>
            <a:endParaRPr lang="de-DE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aktuelle, einheitliche Dokumentenversion für Einkauf und Fachabteilungen</a:t>
            </a:r>
          </a:p>
        </p:txBody>
      </p:sp>
    </p:spTree>
    <p:extLst>
      <p:ext uri="{BB962C8B-B14F-4D97-AF65-F5344CB8AC3E}">
        <p14:creationId xmlns:p14="http://schemas.microsoft.com/office/powerpoint/2010/main" val="23162822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Dokumente bearbeiten 1/3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751335" y="1679030"/>
            <a:ext cx="8788400" cy="21082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 eaLnBrk="0" hangingPunct="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Dokumente können immer nur von einem Mitarbeiter zur gleichen Zeit bearbeitet werden. </a:t>
            </a:r>
          </a:p>
          <a:p>
            <a:pPr marL="171450" indent="-171450" eaLnBrk="0" hangingPunct="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Das Ansehen des Dokuments ist für mehrere Bearbeiter gleichzeitig möglich. </a:t>
            </a:r>
          </a:p>
          <a:p>
            <a:pPr marL="171450" indent="-171450" eaLnBrk="0" hangingPunct="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Um ein Dokument zu bearbeiten gibt es zwei Möglichkeiten:</a:t>
            </a:r>
          </a:p>
          <a:p>
            <a:pPr marL="457200" lvl="1" eaLnBrk="0" hangingPunct="0"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Sie können das Dokument im System nscale bearbeiten oder </a:t>
            </a:r>
          </a:p>
          <a:p>
            <a:pPr marL="457200" lvl="1" eaLnBrk="0" hangingPunct="0"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in einer lokalen Kopie, die durch nscale in Ihrer lokalen PC-Umgebung abgelegt wird. </a:t>
            </a:r>
          </a:p>
          <a:p>
            <a:pPr marL="228600" indent="-228600" eaLnBrk="0" hangingPunct="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In beiden Fällen wird das Dokument automatisch durch das System als "gesperrt" also in Bearbeitung angezeigt. Ein Schlosssymbol kennzeichnet gesperrte Dokumente.</a:t>
            </a:r>
          </a:p>
        </p:txBody>
      </p:sp>
      <p:sp>
        <p:nvSpPr>
          <p:cNvPr id="22" name="Rechteck 21"/>
          <p:cNvSpPr/>
          <p:nvPr/>
        </p:nvSpPr>
        <p:spPr>
          <a:xfrm>
            <a:off x="9560931" y="4499917"/>
            <a:ext cx="2415540" cy="12311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Wird ein Dokument durch einen Kollegen bearbeitet, dann ist es durch ein rotes Schlosssymbol   gekennzeichnet.</a:t>
            </a:r>
          </a:p>
        </p:txBody>
      </p:sp>
      <p:pic>
        <p:nvPicPr>
          <p:cNvPr id="23" name="Grafik 22"/>
          <p:cNvPicPr/>
          <p:nvPr/>
        </p:nvPicPr>
        <p:blipFill>
          <a:blip r:embed="rId2"/>
          <a:stretch>
            <a:fillRect/>
          </a:stretch>
        </p:blipFill>
        <p:spPr>
          <a:xfrm>
            <a:off x="6777029" y="5538886"/>
            <a:ext cx="371475" cy="2571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4" name="Grafik 23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797" y="5925252"/>
            <a:ext cx="400050" cy="24765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15710" t="9219" r="66073" b="48954"/>
          <a:stretch/>
        </p:blipFill>
        <p:spPr>
          <a:xfrm>
            <a:off x="1967358" y="3923853"/>
            <a:ext cx="2448273" cy="28803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522425" y="4488963"/>
            <a:ext cx="3259019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Bearbeiten Sie ein Dokument erkennen Sie dies an einem grünen Schlosssymbol. </a:t>
            </a:r>
          </a:p>
          <a:p>
            <a:pPr>
              <a:lnSpc>
                <a:spcPct val="105000"/>
              </a:lnSpc>
            </a:pPr>
            <a:endParaRPr lang="de-DE" sz="2000" dirty="0" err="1"/>
          </a:p>
        </p:txBody>
      </p:sp>
      <p:sp>
        <p:nvSpPr>
          <p:cNvPr id="19" name="Ellipse 18"/>
          <p:cNvSpPr/>
          <p:nvPr/>
        </p:nvSpPr>
        <p:spPr>
          <a:xfrm>
            <a:off x="5293856" y="4513157"/>
            <a:ext cx="252000" cy="252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4" name="Rechteck 33"/>
          <p:cNvSpPr/>
          <p:nvPr/>
        </p:nvSpPr>
        <p:spPr>
          <a:xfrm>
            <a:off x="2543423" y="6516141"/>
            <a:ext cx="288032" cy="21602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381099" y="6337623"/>
            <a:ext cx="252000" cy="252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11B2406-7CC6-417C-BD0B-9AF5B97BA913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bearbeiten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57D4BB8-3D58-42D5-8A1D-8B5D85B9F1AB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Versionierung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81886FF-A5E7-4AEE-B97E-104537C3B846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6734474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Dokumente bearbeiten 2/3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887239" y="2114361"/>
            <a:ext cx="8750300" cy="73866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Markieren Sie das gewünschte Dokument durch Anklicken. Das Dokument ist grün hinterlegt. Über die Menüleiste können Sie das Dokument im Bearbeitungsmodus öffnen, in dem Sie auf das Stiftsymbol klicken: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19" y="2589597"/>
            <a:ext cx="351155" cy="27244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932075" y="1403573"/>
            <a:ext cx="8740140" cy="56938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Um ein Dokument für die Bearbeitung in nscale aufzurufen, haben Sie unterschiedliche Möglichkeiten: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15710" t="9219" r="28568" b="48954"/>
          <a:stretch/>
        </p:blipFill>
        <p:spPr>
          <a:xfrm>
            <a:off x="2111376" y="2681756"/>
            <a:ext cx="10501218" cy="4038930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 flipH="1" flipV="1">
            <a:off x="2759447" y="3864636"/>
            <a:ext cx="1584176" cy="2219457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7" name="Ellipse 16"/>
          <p:cNvSpPr/>
          <p:nvPr/>
        </p:nvSpPr>
        <p:spPr>
          <a:xfrm>
            <a:off x="563065" y="2114361"/>
            <a:ext cx="252000" cy="252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Rechteck 19"/>
          <p:cNvSpPr/>
          <p:nvPr/>
        </p:nvSpPr>
        <p:spPr>
          <a:xfrm>
            <a:off x="2484000" y="3564000"/>
            <a:ext cx="360000" cy="288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264776" y="3350539"/>
            <a:ext cx="252000" cy="2520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9D7351F-F97B-4F6B-9266-3BA2FDBEB994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bearbeiten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CDD5BAA-B210-4441-A461-CA10E00D9098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Versionierung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B65744A-747B-475C-942C-2CE73217EFE8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18029090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Dokumente bearbeiten 3/3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823343" y="6319190"/>
            <a:ext cx="87503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C00000"/>
              </a:buClr>
            </a:pPr>
            <a:r>
              <a:rPr lang="de-DE" sz="1600" dirty="0"/>
              <a:t>Mit der Tastenkombination STRG + Eingabe (ENTER) können Sie ebenfalls den Bearbeitungsmodus öffnen. Hierfür markieren Sie vorab wieder durch Anklicken das gewünschte Dokument.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51335" y="1691605"/>
            <a:ext cx="99371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de-DE" sz="1600" dirty="0"/>
              <a:t>Sie können ebenfalls das Kontextmenü nutzen. Mit einem Rechtsklick auf das gewählte Dokument öffnen Sie das Kontextmenü. Durch Auswählen des Menüpunkts Bearbeiten öffnen Sie den Bearbeitungsmodus.</a:t>
            </a:r>
          </a:p>
          <a:p>
            <a:pPr>
              <a:lnSpc>
                <a:spcPct val="105000"/>
              </a:lnSpc>
            </a:pPr>
            <a:endParaRPr lang="de-DE" sz="1600" dirty="0" err="1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5174" t="21767" r="34998" b="23858"/>
          <a:stretch/>
        </p:blipFill>
        <p:spPr>
          <a:xfrm>
            <a:off x="1823343" y="2317827"/>
            <a:ext cx="6912768" cy="386520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6503863" y="4536000"/>
            <a:ext cx="2088232" cy="180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320000" y="3240000"/>
            <a:ext cx="2088232" cy="180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1BEB651-769C-44F8-8BFA-CE4521B34450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bearbeiten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6E2324-47EA-4DF1-8F83-1AB2494209A0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Versionierung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8F307DE-886E-48DB-9E89-6E5FE9779E4F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1596787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Versionierung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Schulungsunterlagen Einführung nscale  |  Stand Juni 2021 |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54143" y="1654437"/>
            <a:ext cx="877405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Das System nscale führt eine automatische Versionierung auf Dokumentenebene durch. </a:t>
            </a:r>
          </a:p>
          <a:p>
            <a:pPr marL="171450" indent="-1714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Ein Dokument, das bearbeitet wird, wird im Anschluss als neue Version gespeichert. So kann jederzeit auf einen früheren Arbeitsstand zurückgegriffen werden.</a:t>
            </a:r>
          </a:p>
          <a:p>
            <a:pPr marL="171450" indent="-1714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In den Akten wird Ihnen zur besseren Übersicht immer die neuste Version angezeigt. Die Versionen werden an gleicher Stelle übereinander gespeichert.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50475" t="7678" r="752" b="42693"/>
          <a:stretch/>
        </p:blipFill>
        <p:spPr>
          <a:xfrm>
            <a:off x="2159786" y="3227978"/>
            <a:ext cx="7152389" cy="35761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Rechteck 15"/>
          <p:cNvSpPr/>
          <p:nvPr/>
        </p:nvSpPr>
        <p:spPr>
          <a:xfrm>
            <a:off x="5490000" y="3203773"/>
            <a:ext cx="954000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9265B67-8B17-489A-95CE-ED0F2EF6364B}"/>
              </a:ext>
            </a:extLst>
          </p:cNvPr>
          <p:cNvSpPr/>
          <p:nvPr/>
        </p:nvSpPr>
        <p:spPr>
          <a:xfrm>
            <a:off x="756000" y="1079573"/>
            <a:ext cx="1224000" cy="324000"/>
          </a:xfrm>
          <a:prstGeom prst="rect">
            <a:avLst/>
          </a:prstGeom>
          <a:solidFill>
            <a:srgbClr val="217CA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Dokumente bearbeiten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C5C7837-C2EB-4CB1-A126-E4CBFB26874D}"/>
              </a:ext>
            </a:extLst>
          </p:cNvPr>
          <p:cNvSpPr/>
          <p:nvPr/>
        </p:nvSpPr>
        <p:spPr>
          <a:xfrm>
            <a:off x="3312965" y="1079573"/>
            <a:ext cx="1462705" cy="324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  <a:latin typeface="+mj-lt"/>
              </a:rPr>
              <a:t>Versionierung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95692A2-6761-4704-9D91-CD0D1529ED76}"/>
              </a:ext>
            </a:extLst>
          </p:cNvPr>
          <p:cNvSpPr/>
          <p:nvPr/>
        </p:nvSpPr>
        <p:spPr>
          <a:xfrm>
            <a:off x="2034483" y="1079573"/>
            <a:ext cx="1224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</a:rPr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716720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sz="3200" dirty="0"/>
              <a:t>Vielen Dank für Ihre Aufmerksamkeit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319463" y="7151688"/>
            <a:ext cx="10120312" cy="266700"/>
          </a:xfrm>
        </p:spPr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147710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C914E2E-B5F3-44CE-B4E6-8A4ADFA004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9401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4" imgH="595" progId="TCLayout.ActiveDocument.1">
                  <p:embed/>
                </p:oleObj>
              </mc:Choice>
              <mc:Fallback>
                <p:oleObj name="think-cell Folie" r:id="rId3" imgW="594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C914E2E-B5F3-44CE-B4E6-8A4ADFA00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C6E7CD9B-8310-4E62-A8C7-F0702DE148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506" b="66162"/>
          <a:stretch/>
        </p:blipFill>
        <p:spPr>
          <a:xfrm>
            <a:off x="1334132" y="1691605"/>
            <a:ext cx="10560413" cy="24977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Nscale Cockpit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1247279" y="2429000"/>
            <a:ext cx="10647265" cy="1698024"/>
            <a:chOff x="-886645" y="-930789"/>
            <a:chExt cx="11130607" cy="16980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hteck 25"/>
            <p:cNvSpPr/>
            <p:nvPr/>
          </p:nvSpPr>
          <p:spPr>
            <a:xfrm>
              <a:off x="2510693" y="-728555"/>
              <a:ext cx="7733269" cy="149579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-670743" y="-804312"/>
              <a:ext cx="1300004" cy="826818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350260" y="-876096"/>
              <a:ext cx="215900" cy="215900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000" dirty="0">
                  <a:effectLst/>
                  <a:latin typeface="Calibri" panose="020F0502020204030204" pitchFamily="34" charset="0"/>
                  <a:ea typeface="Times New Roman"/>
                  <a:cs typeface="Times New Roman"/>
                </a:rPr>
                <a:t>2</a:t>
              </a:r>
            </a:p>
          </p:txBody>
        </p:sp>
        <p:sp>
          <p:nvSpPr>
            <p:cNvPr id="29" name="Ellipse 28"/>
            <p:cNvSpPr/>
            <p:nvPr/>
          </p:nvSpPr>
          <p:spPr>
            <a:xfrm>
              <a:off x="-886645" y="-930789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/>
                  <a:cs typeface="Times New Roman"/>
                </a:rPr>
                <a:t>1</a:t>
              </a:r>
              <a:endParaRPr lang="de-DE" sz="1000" dirty="0">
                <a:effectLst/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3839567" y="4608103"/>
            <a:ext cx="206525" cy="2159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1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839567" y="5652169"/>
            <a:ext cx="206525" cy="2159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2</a:t>
            </a:r>
            <a:endParaRPr lang="de-DE" sz="10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17270" y="4571925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2"/>
              </a:buClr>
            </a:pPr>
            <a:r>
              <a:rPr lang="de-DE" sz="1600" dirty="0"/>
              <a:t>Alle Aktenarten zu denen Sie Zugang haben werden als Baumstruktur angezeigt. Mit einem </a:t>
            </a:r>
            <a:r>
              <a:rPr lang="de-DE" sz="1600" b="1" dirty="0"/>
              <a:t>Klick auf eine Aktenart </a:t>
            </a:r>
            <a:r>
              <a:rPr lang="de-DE" sz="1600" dirty="0"/>
              <a:t>öffnen Sie die zugehörige Aktensuchmaske</a:t>
            </a:r>
          </a:p>
          <a:p>
            <a:pPr algn="just">
              <a:buClr>
                <a:schemeClr val="bg2"/>
              </a:buClr>
            </a:pPr>
            <a:endParaRPr lang="de-DE" sz="1600" dirty="0"/>
          </a:p>
          <a:p>
            <a:pPr algn="just">
              <a:buClr>
                <a:schemeClr val="bg2"/>
              </a:buClr>
            </a:pPr>
            <a:r>
              <a:rPr lang="de-DE" sz="1600" dirty="0"/>
              <a:t>Durch einen </a:t>
            </a:r>
            <a:r>
              <a:rPr lang="de-DE" sz="1600" b="1" dirty="0"/>
              <a:t>Doppelklick auf das Symbol</a:t>
            </a:r>
            <a:r>
              <a:rPr lang="de-DE" sz="1600" dirty="0"/>
              <a:t> der entsprechenden Aktenart im Arbeitsbereich öffnen Sie ebenfalls die Aktensuchmaske.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DAA007A-FAC2-4C4A-BF26-BC0C596BF6DD}"/>
              </a:ext>
            </a:extLst>
          </p:cNvPr>
          <p:cNvSpPr txBox="1"/>
          <p:nvPr/>
        </p:nvSpPr>
        <p:spPr>
          <a:xfrm>
            <a:off x="4415631" y="6402655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2"/>
              </a:buClr>
            </a:pPr>
            <a:r>
              <a:rPr lang="de-DE" sz="1600" dirty="0"/>
              <a:t>Es können weitere Aktenarten sichtbar sein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0E372F9-5185-4719-A77A-43F404BBF42B}"/>
              </a:ext>
            </a:extLst>
          </p:cNvPr>
          <p:cNvGrpSpPr/>
          <p:nvPr/>
        </p:nvGrpSpPr>
        <p:grpSpPr>
          <a:xfrm>
            <a:off x="768855" y="1007565"/>
            <a:ext cx="3812600" cy="324000"/>
            <a:chOff x="273051" y="1214465"/>
            <a:chExt cx="3812600" cy="324000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98BF520F-9EC1-42A2-97FD-A01318213F43}"/>
                </a:ext>
              </a:extLst>
            </p:cNvPr>
            <p:cNvSpPr/>
            <p:nvPr/>
          </p:nvSpPr>
          <p:spPr>
            <a:xfrm>
              <a:off x="273051" y="1214465"/>
              <a:ext cx="1224000" cy="324000"/>
            </a:xfrm>
            <a:prstGeom prst="rect">
              <a:avLst/>
            </a:prstGeom>
            <a:solidFill>
              <a:srgbClr val="217C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Übergreifendes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335DC086-EEBD-44A9-8338-866BBF54AF72}"/>
                </a:ext>
              </a:extLst>
            </p:cNvPr>
            <p:cNvSpPr/>
            <p:nvPr/>
          </p:nvSpPr>
          <p:spPr>
            <a:xfrm>
              <a:off x="1567351" y="1214465"/>
              <a:ext cx="1224000" cy="32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Überblick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22BE8E79-6670-4776-BAA1-6D9FFEEB325A}"/>
                </a:ext>
              </a:extLst>
            </p:cNvPr>
            <p:cNvSpPr/>
            <p:nvPr/>
          </p:nvSpPr>
          <p:spPr>
            <a:xfrm>
              <a:off x="2861651" y="1214465"/>
              <a:ext cx="122400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</a:rPr>
                <a:t>Anmeldung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17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6AB83C-EC68-4046-B28A-A905478CC8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443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6AB83C-EC68-4046-B28A-A905478CC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 err="1"/>
              <a:t>banf</a:t>
            </a:r>
            <a:r>
              <a:rPr lang="de-DE" dirty="0"/>
              <a:t>-akten (lesender zugriff)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Mitarbeiterschulung Einführung Beschaffungsakte  |  Stand Juli 2021  |</a:t>
            </a:r>
          </a:p>
        </p:txBody>
      </p:sp>
    </p:spTree>
    <p:extLst>
      <p:ext uri="{BB962C8B-B14F-4D97-AF65-F5344CB8AC3E}">
        <p14:creationId xmlns:p14="http://schemas.microsoft.com/office/powerpoint/2010/main" val="32373356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WN Gruppe">
  <a:themeElements>
    <a:clrScheme name="Benutzerdefiniert 8">
      <a:dk1>
        <a:srgbClr val="3D3D3D"/>
      </a:dk1>
      <a:lt1>
        <a:sysClr val="window" lastClr="FFFFFF"/>
      </a:lt1>
      <a:dk2>
        <a:srgbClr val="E1F1E6"/>
      </a:dk2>
      <a:lt2>
        <a:srgbClr val="E4E1D2"/>
      </a:lt2>
      <a:accent1>
        <a:srgbClr val="217CA3"/>
      </a:accent1>
      <a:accent2>
        <a:srgbClr val="63A90F"/>
      </a:accent2>
      <a:accent3>
        <a:srgbClr val="A70050"/>
      </a:accent3>
      <a:accent4>
        <a:srgbClr val="F17119"/>
      </a:accent4>
      <a:accent5>
        <a:srgbClr val="006E78"/>
      </a:accent5>
      <a:accent6>
        <a:srgbClr val="000000"/>
      </a:accent6>
      <a:hlink>
        <a:srgbClr val="3D3D3D"/>
      </a:hlink>
      <a:folHlink>
        <a:srgbClr val="3D3D3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lnSpc>
            <a:spcPct val="105000"/>
          </a:lnSpc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050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WN GRUPPE_PowerPoint_16x9.potx" id="{D9313A89-92B6-42A6-B31F-6BEEE7D5E05A}" vid="{7E36F991-DA1E-47A2-AD4E-1EB2954FD5E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SA_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nutzerdefiniert 8">
    <a:dk1>
      <a:srgbClr val="3D3D3D"/>
    </a:dk1>
    <a:lt1>
      <a:sysClr val="window" lastClr="FFFFFF"/>
    </a:lt1>
    <a:dk2>
      <a:srgbClr val="E1F1E6"/>
    </a:dk2>
    <a:lt2>
      <a:srgbClr val="E4E1D2"/>
    </a:lt2>
    <a:accent1>
      <a:srgbClr val="217CA3"/>
    </a:accent1>
    <a:accent2>
      <a:srgbClr val="63A90F"/>
    </a:accent2>
    <a:accent3>
      <a:srgbClr val="A70050"/>
    </a:accent3>
    <a:accent4>
      <a:srgbClr val="F17119"/>
    </a:accent4>
    <a:accent5>
      <a:srgbClr val="006E78"/>
    </a:accent5>
    <a:accent6>
      <a:srgbClr val="000000"/>
    </a:accent6>
    <a:hlink>
      <a:srgbClr val="3D3D3D"/>
    </a:hlink>
    <a:folHlink>
      <a:srgbClr val="3D3D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65854E8B4C14085C19142DA69724B" ma:contentTypeVersion="5" ma:contentTypeDescription="Create a new document." ma:contentTypeScope="" ma:versionID="4c4407e3936b348c43f80f62616c94f9">
  <xsd:schema xmlns:xsd="http://www.w3.org/2001/XMLSchema" xmlns:xs="http://www.w3.org/2001/XMLSchema" xmlns:p="http://schemas.microsoft.com/office/2006/metadata/properties" xmlns:ns2="4812f1e8-17ef-4435-a436-f11afcdebf9c" xmlns:ns3="fa15049f-a4b4-4b68-92c7-52aa784c05c4" targetNamespace="http://schemas.microsoft.com/office/2006/metadata/properties" ma:root="true" ma:fieldsID="55e43c71f7912e10822623664a66cee5" ns2:_="" ns3:_="">
    <xsd:import namespace="4812f1e8-17ef-4435-a436-f11afcdebf9c"/>
    <xsd:import namespace="fa15049f-a4b4-4b68-92c7-52aa784c05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SharedWithUsers" minOccurs="0"/>
                <xsd:element ref="ns3:Ud_FileFol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2f1e8-17ef-4435-a436-f11afcdebf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b610bea1-29d0-4acc-bd66-1ca272313e4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F3CFB194-38F7-427D-99B9-212B5C44786F}" ma:internalName="TaxCatchAll" ma:showField="CatchAllData" ma:web="{fa15049f-a4b4-4b68-92c7-52aa784c05c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5049f-a4b4-4b68-92c7-52aa784c0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d_FileFolder" ma:index="15" nillable="true" ma:displayName="Folder" ma:format="Hyperlink" ma:internalName="Ud_FileFold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812f1e8-17ef-4435-a436-f11afcdebf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ppt</TermName>
          <TermId xmlns="http://schemas.microsoft.com/office/infopath/2007/PartnerControls">6f622542-54a7-4d2e-aff9-f4873fc8b060</TermId>
        </TermInfo>
        <TermInfo xmlns="http://schemas.microsoft.com/office/infopath/2007/PartnerControls">
          <TermName xmlns="http://schemas.microsoft.com/office/infopath/2007/PartnerControls">potx</TermName>
          <TermId xmlns="http://schemas.microsoft.com/office/infopath/2007/PartnerControls">b642199f-dc92-4183-acc2-86c07b3b7e04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04ddb13c-8269-438a-8ea3-14af2af13ee6</TermId>
        </TermInfo>
        <TermInfo xmlns="http://schemas.microsoft.com/office/infopath/2007/PartnerControls">
          <TermName xmlns="http://schemas.microsoft.com/office/infopath/2007/PartnerControls">Master</TermName>
          <TermId xmlns="http://schemas.microsoft.com/office/infopath/2007/PartnerControls">e7bfedea-6904-4ed3-bfcd-e3a0dc69a001</TermId>
        </TermInfo>
        <TermInfo xmlns="http://schemas.microsoft.com/office/infopath/2007/PartnerControls">
          <TermName xmlns="http://schemas.microsoft.com/office/infopath/2007/PartnerControls">vorlage</TermName>
          <TermId xmlns="http://schemas.microsoft.com/office/infopath/2007/PartnerControls">ca5624dd-d35c-444b-8c76-d8a38fe7a63c</TermId>
        </TermInfo>
      </Terms>
    </TaxKeywordTaxHTField>
    <Ud_FileFolder xmlns="fa15049f-a4b4-4b68-92c7-52aa784c05c4">
      <Url>https://share01.kte-karlsruhe.de/projects/Konzern-DMS/Private Documents/TP DMS/TP Beschaffungsakte/Rollout EWN/Schulungsunterlagen</Url>
      <Description xsi:nil="true"/>
    </Ud_FileFolder>
    <TaxCatchAll xmlns="4812f1e8-17ef-4435-a436-f11afcdebf9c">
      <Value>15</Value>
      <Value>14</Value>
      <Value>13</Value>
      <Value>12</Value>
      <Value>11</Value>
    </TaxCatchAll>
    <_dlc_DocId xmlns="4812f1e8-17ef-4435-a436-f11afcdebf9c">YY4NMCVZE77U-866123508-3407</_dlc_DocId>
    <_dlc_DocIdUrl xmlns="4812f1e8-17ef-4435-a436-f11afcdebf9c">
      <Url>https://share01.kte-karlsruhe.de/projects/Konzern-DMS/_layouts/15/DocIdRedir.aspx?ID=YY4NMCVZE77U-866123508-3407</Url>
      <Description>YY4NMCVZE77U-866123508-3407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9F424C-9114-4BD4-947F-A47D37A650C0}"/>
</file>

<file path=customXml/itemProps2.xml><?xml version="1.0" encoding="utf-8"?>
<ds:datastoreItem xmlns:ds="http://schemas.openxmlformats.org/officeDocument/2006/customXml" ds:itemID="{F9742921-C3B2-4CCB-B181-4A86EF4F4A0C}"/>
</file>

<file path=customXml/itemProps3.xml><?xml version="1.0" encoding="utf-8"?>
<ds:datastoreItem xmlns:ds="http://schemas.openxmlformats.org/officeDocument/2006/customXml" ds:itemID="{24FD69F8-8CB4-4973-898A-50A056D30794}"/>
</file>

<file path=customXml/itemProps4.xml><?xml version="1.0" encoding="utf-8"?>
<ds:datastoreItem xmlns:ds="http://schemas.openxmlformats.org/officeDocument/2006/customXml" ds:itemID="{C179F4CA-EFD1-44D6-9846-42FCE0C99BAF}"/>
</file>

<file path=docProps/app.xml><?xml version="1.0" encoding="utf-8"?>
<Properties xmlns="http://schemas.openxmlformats.org/officeDocument/2006/extended-properties" xmlns:vt="http://schemas.openxmlformats.org/officeDocument/2006/docPropsVTypes">
  <Template>PPT Blanko</Template>
  <TotalTime>0</TotalTime>
  <Words>4240</Words>
  <Application>Microsoft Office PowerPoint</Application>
  <PresentationFormat>Benutzerdefiniert</PresentationFormat>
  <Paragraphs>896</Paragraphs>
  <Slides>79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79</vt:i4>
      </vt:variant>
    </vt:vector>
  </HeadingPairs>
  <TitlesOfParts>
    <vt:vector size="85" baseType="lpstr">
      <vt:lpstr>Arial</vt:lpstr>
      <vt:lpstr>Calibri</vt:lpstr>
      <vt:lpstr>Symbol</vt:lpstr>
      <vt:lpstr>Wingdings</vt:lpstr>
      <vt:lpstr>EWN Gruppe</vt:lpstr>
      <vt:lpstr>think-cell Folie</vt:lpstr>
      <vt:lpstr>Einführung nscale - MitarbeiterSchulung zur Beschaffungsakte</vt:lpstr>
      <vt:lpstr>Inhaltsverzeichnis</vt:lpstr>
      <vt:lpstr>Übergreifendes zur Lösung</vt:lpstr>
      <vt:lpstr>EWN nscale Beschaffungsakte</vt:lpstr>
      <vt:lpstr>Beschaffungsprozesse und Dokumente</vt:lpstr>
      <vt:lpstr>Aufbau der Beschaffungsakte</vt:lpstr>
      <vt:lpstr>Nscale Anmeldung</vt:lpstr>
      <vt:lpstr>Nscale Cockpit</vt:lpstr>
      <vt:lpstr>banf-akten (lesender zugriff)</vt:lpstr>
      <vt:lpstr>Was leistet die BANF-Akte?</vt:lpstr>
      <vt:lpstr>Akten- und Positionssuche</vt:lpstr>
      <vt:lpstr>Navigationsrecherche – Schnellsuche einer Akte</vt:lpstr>
      <vt:lpstr>BANF-Akten – Aktensuchmaske</vt:lpstr>
      <vt:lpstr>BANF-Akten – Suchergebnisse</vt:lpstr>
      <vt:lpstr>BANF-Akten – Suchmaske BANF-Positionen</vt:lpstr>
      <vt:lpstr>aktendeckel</vt:lpstr>
      <vt:lpstr>Der Aktendeckel – Kerninformation zu einer BANF-Akte</vt:lpstr>
      <vt:lpstr>Der Aktendeckel – Verknüpfte Bestellungen</vt:lpstr>
      <vt:lpstr>Der Aktendeckel – Ansicht: BANF-Positionen</vt:lpstr>
      <vt:lpstr>Der Aktendeckel – Ansicht Positionsdaten</vt:lpstr>
      <vt:lpstr>Dokumente</vt:lpstr>
      <vt:lpstr>Dokumente – Ansicht BANF-Dokumente</vt:lpstr>
      <vt:lpstr>Dokumente – Suchmaske BANF-Dokumente</vt:lpstr>
      <vt:lpstr>Dokumente – Dokumentenvorschau</vt:lpstr>
      <vt:lpstr>Dokumente – dauerhafte Vorschau</vt:lpstr>
      <vt:lpstr>Bestellakten (Lesender Zugriff)</vt:lpstr>
      <vt:lpstr>Was leistet die Bestellakte?</vt:lpstr>
      <vt:lpstr>Akten- und Positionssuche</vt:lpstr>
      <vt:lpstr>Navigationsrecherche – Schnellsuche einer Bestellakte</vt:lpstr>
      <vt:lpstr>Bestellakten – Aktensuchmaske</vt:lpstr>
      <vt:lpstr>Bestellakten – Suchergebnisse</vt:lpstr>
      <vt:lpstr>Bestellakten – Suchmaske Bestellpositionen</vt:lpstr>
      <vt:lpstr>aktendeckel</vt:lpstr>
      <vt:lpstr>Der Aktendeckel – Kerninformation zu einer Bestellakte</vt:lpstr>
      <vt:lpstr>Der Aktendeckel – Verknüpfte Bestellanforderungen</vt:lpstr>
      <vt:lpstr>Der Aktendeckel – Ansicht: Bestellpositionen</vt:lpstr>
      <vt:lpstr>Der Aktendeckel – Ansicht Bestellpositionsdaten</vt:lpstr>
      <vt:lpstr>Dokumente</vt:lpstr>
      <vt:lpstr>Dokumente – Ansicht Bestelldokumente</vt:lpstr>
      <vt:lpstr>Dokumente – Suchmaske Bestelldokumente</vt:lpstr>
      <vt:lpstr>Dokumente – Dokumentenvorschau</vt:lpstr>
      <vt:lpstr>Dokumente – dauerhafte Vorschau</vt:lpstr>
      <vt:lpstr>Anfrageakten</vt:lpstr>
      <vt:lpstr>Berechtigung der Anfrageakte</vt:lpstr>
      <vt:lpstr>Überblick Einkaufsprozess</vt:lpstr>
      <vt:lpstr>Abbildung in nscale</vt:lpstr>
      <vt:lpstr>Ebene Submission – Aktendeckel</vt:lpstr>
      <vt:lpstr>Ebene Submission – Dokumente der Submission</vt:lpstr>
      <vt:lpstr>Ebene Anfragen – Aktendeckel</vt:lpstr>
      <vt:lpstr>Ebene Anfrage – Dokumente der Anfrage</vt:lpstr>
      <vt:lpstr>Ebene Anfrage – Eigenschaften Anfragepositionen</vt:lpstr>
      <vt:lpstr>Ebene Anfrage – Verknüpfte Bestellanforderungen </vt:lpstr>
      <vt:lpstr>Akten- und Positionssuche</vt:lpstr>
      <vt:lpstr>Aktensuche – Schnellsuche Submissionsnummer</vt:lpstr>
      <vt:lpstr>Aktensuche – Suche: Anfrageakte</vt:lpstr>
      <vt:lpstr>Aktensuche – Suchmaske Anfragepositionen</vt:lpstr>
      <vt:lpstr>Dokumente Suchen und öffnen</vt:lpstr>
      <vt:lpstr>Dokumente – Suchmaske Submissions- / Anfragedokumente</vt:lpstr>
      <vt:lpstr>Dokumente – Dokumentenvorschau</vt:lpstr>
      <vt:lpstr>Dokumente – dauerhafte Vorschau</vt:lpstr>
      <vt:lpstr>Dokumente ablegen</vt:lpstr>
      <vt:lpstr>Dokumentenablage durch die Fachabteilungen</vt:lpstr>
      <vt:lpstr>Dokumente ablegen – Ebene Submission</vt:lpstr>
      <vt:lpstr>Dokumente ablegen – Ebene Anfragen</vt:lpstr>
      <vt:lpstr>Dokumente ablegen – Drag &amp; Drop </vt:lpstr>
      <vt:lpstr>Dokumente ablegen – Verstichwortung</vt:lpstr>
      <vt:lpstr>Dokumente ablegen – Dokumentenart</vt:lpstr>
      <vt:lpstr>Anzeige der Dokumenteneigenschaften</vt:lpstr>
      <vt:lpstr>Dokumente ablegen – Word Anmeldung am System</vt:lpstr>
      <vt:lpstr>Word / Excel – „Speichern unter“ und „Als PDF speichern“ </vt:lpstr>
      <vt:lpstr>Outlook – „E-Mail speichern unter“ </vt:lpstr>
      <vt:lpstr>Outlook – Kategorie „DMS-erfasst“</vt:lpstr>
      <vt:lpstr>Dokumente bearbeiten</vt:lpstr>
      <vt:lpstr>Dokumentenbearbeitung durch die Fachabteilungen</vt:lpstr>
      <vt:lpstr>Dokumente bearbeiten 1/3</vt:lpstr>
      <vt:lpstr>Dokumente bearbeiten 2/3</vt:lpstr>
      <vt:lpstr>Dokumente bearbeiten 3/3</vt:lpstr>
      <vt:lpstr>Versionierung</vt:lpstr>
      <vt:lpstr>PowerPoint-Präsentation</vt:lpstr>
    </vt:vector>
  </TitlesOfParts>
  <Company>EWN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Schulungsunterlage EWN-Gruppe - nscale Beschaffungsakte (KTE)</dc:title>
  <dc:creator>Grigull, Steffen</dc:creator>
  <cp:keywords>powerpoint; potx; ppt; Master; vorlage</cp:keywords>
  <cp:lastModifiedBy>Grigull, Steffen</cp:lastModifiedBy>
  <cp:revision>1753</cp:revision>
  <cp:lastPrinted>2019-02-10T19:04:01Z</cp:lastPrinted>
  <dcterms:created xsi:type="dcterms:W3CDTF">2017-03-15T08:11:22Z</dcterms:created>
  <dcterms:modified xsi:type="dcterms:W3CDTF">2021-08-09T20:05:07Z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0x0101002BD65854E8B4C14085C19142DA69724B</vt:lpwstr>
  </property>
  <property fmtid="{D5CDD505-2E9C-101B-9397-08002B2CF9AE}" pid="3" name="_dlc_DocIdItemGuid">
    <vt:lpwstr>5b844b31-54e5-4671-8253-101648c71f65</vt:lpwstr>
  </property>
  <property fmtid="{D5CDD505-2E9C-101B-9397-08002B2CF9AE}" pid="4" name="TaxKeyword">
    <vt:lpwstr>13;#ppt|6f622542-54a7-4d2e-aff9-f4873fc8b060;#12;#potx|b642199f-dc92-4183-acc2-86c07b3b7e04;#11;#powerpoint|04ddb13c-8269-438a-8ea3-14af2af13ee6;#15;#Master|e7bfedea-6904-4ed3-bfcd-e3a0dc69a001;#14;#vorlage|ca5624dd-d35c-444b-8c76-d8a38fe7a63c</vt:lpwstr>
  </property>
  <property fmtid="{D5CDD505-2E9C-101B-9397-08002B2CF9AE}" pid="5" name="AlternateThumbnailUrl">
    <vt:lpwstr>, </vt:lpwstr>
  </property>
  <property fmtid="{D5CDD505-2E9C-101B-9397-08002B2CF9AE}" pid="6" name="Kaufdatum">
    <vt:filetime>2016-08-29T14:41:05Z</vt:filetime>
  </property>
</Properties>
</file>